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3"/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/>
          </a:p>
        </p:txBody>
      </p:sp>
      <p:sp>
        <p:nvSpPr>
          <p:cNvPr id="8195" name="Shape 4"/>
          <p:cNvSpPr txBox="1">
            <a:spLocks noGrp="1"/>
          </p:cNvSpPr>
          <p:nvPr>
            <p:ph type="dt" idx="10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/>
          </a:p>
        </p:txBody>
      </p:sp>
      <p:sp>
        <p:nvSpPr>
          <p:cNvPr id="8196" name="Shape 5"/>
          <p:cNvSpPr>
            <a:spLocks noGrp="1" noRot="1"/>
          </p:cNvSpPr>
          <p:nvPr>
            <p:ph type="sldImg" idx="3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/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endParaRPr noProof="0"/>
          </a:p>
        </p:txBody>
      </p:sp>
      <p:sp>
        <p:nvSpPr>
          <p:cNvPr id="8198" name="Shape 7"/>
          <p:cNvSpPr txBox="1">
            <a:spLocks noGrp="1"/>
          </p:cNvSpPr>
          <p:nvPr>
            <p:ph type="ftr" idx="11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en-US"/>
          </a:p>
        </p:txBody>
      </p:sp>
      <p:sp>
        <p:nvSpPr>
          <p:cNvPr id="8199" name="Shape 8"/>
          <p:cNvSpPr txBox="1">
            <a:spLocks noGrp="1"/>
          </p:cNvSpPr>
          <p:nvPr>
            <p:ph type="sldNum" idx="12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25000"/>
              <a:buFont typeface="Arial" charset="0"/>
              <a:buNone/>
              <a:defRPr sz="1200"/>
            </a:lvl1pPr>
          </a:lstStyle>
          <a:p>
            <a:fld id="{C278C44E-D666-4285-8991-09FC48B2FE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hape 60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SzPct val="25000"/>
              <a:buFont typeface="Arial" charset="0"/>
              <a:buNone/>
            </a:pPr>
            <a:fld id="{0DA3AE7A-123B-4C9C-B6FD-854FD7D56B5A}" type="slidenum">
              <a:rPr lang="en-US" sz="1200"/>
              <a:pPr algn="r">
                <a:buClr>
                  <a:srgbClr val="000000"/>
                </a:buClr>
                <a:buSzPct val="25000"/>
                <a:buFont typeface="Arial" charset="0"/>
                <a:buNone/>
              </a:pPr>
              <a:t>1</a:t>
            </a:fld>
            <a:endParaRPr lang="en-US" sz="1200"/>
          </a:p>
        </p:txBody>
      </p:sp>
      <p:sp>
        <p:nvSpPr>
          <p:cNvPr id="10242" name="Shape 61"/>
          <p:cNvSpPr>
            <a:spLocks noGrp="1" noRot="1"/>
          </p:cNvSpPr>
          <p:nvPr>
            <p:ph type="sldImg" idx="2"/>
          </p:nvPr>
        </p:nvSpPr>
        <p:spPr>
          <a:noFill/>
          <a:ln>
            <a:noFill/>
          </a:ln>
        </p:spPr>
      </p:sp>
      <p:sp>
        <p:nvSpPr>
          <p:cNvPr id="10243" name="Shape 6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12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4" name="Shape 129"/>
          <p:cNvSpPr>
            <a:spLocks noGrp="1" noRo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134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SzPct val="25000"/>
              <a:buFont typeface="Arial" charset="0"/>
              <a:buNone/>
            </a:pPr>
            <a:fld id="{54CC5BB0-8202-4D71-9277-31338784A063}" type="slidenum">
              <a:rPr lang="en-US" sz="1200"/>
              <a:pPr algn="r">
                <a:buClr>
                  <a:srgbClr val="000000"/>
                </a:buClr>
                <a:buSzPct val="25000"/>
                <a:buFont typeface="Arial" charset="0"/>
                <a:buNone/>
              </a:pPr>
              <a:t>11</a:t>
            </a:fld>
            <a:endParaRPr lang="en-US" sz="1200"/>
          </a:p>
        </p:txBody>
      </p:sp>
      <p:sp>
        <p:nvSpPr>
          <p:cNvPr id="30722" name="Shape 135"/>
          <p:cNvSpPr>
            <a:spLocks noGrp="1" noRot="1"/>
          </p:cNvSpPr>
          <p:nvPr>
            <p:ph type="sldImg" idx="2"/>
          </p:nvPr>
        </p:nvSpPr>
        <p:spPr>
          <a:noFill/>
          <a:ln>
            <a:noFill/>
          </a:ln>
        </p:spPr>
      </p:sp>
      <p:sp>
        <p:nvSpPr>
          <p:cNvPr id="30723" name="Shape 13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hape 142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SzPct val="25000"/>
              <a:buFont typeface="Arial" charset="0"/>
              <a:buNone/>
            </a:pPr>
            <a:fld id="{63D373E1-D7BA-41B9-9651-F22B5E0107DC}" type="slidenum">
              <a:rPr lang="en-US" sz="1200"/>
              <a:pPr algn="r">
                <a:buClr>
                  <a:srgbClr val="000000"/>
                </a:buClr>
                <a:buSzPct val="25000"/>
                <a:buFont typeface="Arial" charset="0"/>
                <a:buNone/>
              </a:pPr>
              <a:t>12</a:t>
            </a:fld>
            <a:endParaRPr lang="en-US" sz="1200"/>
          </a:p>
        </p:txBody>
      </p:sp>
      <p:sp>
        <p:nvSpPr>
          <p:cNvPr id="32770" name="Shape 143"/>
          <p:cNvSpPr>
            <a:spLocks noGrp="1" noRot="1"/>
          </p:cNvSpPr>
          <p:nvPr>
            <p:ph type="sldImg" idx="2"/>
          </p:nvPr>
        </p:nvSpPr>
        <p:spPr>
          <a:noFill/>
          <a:ln>
            <a:noFill/>
          </a:ln>
        </p:spPr>
      </p:sp>
      <p:sp>
        <p:nvSpPr>
          <p:cNvPr id="32771" name="Shape 14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hape 6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2290" name="Shape 70"/>
          <p:cNvSpPr>
            <a:spLocks noGrp="1" noRo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hape 75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SzPct val="25000"/>
              <a:buFont typeface="Arial" charset="0"/>
              <a:buNone/>
            </a:pPr>
            <a:fld id="{C784616D-43A8-4DBC-9EF5-5D3DC917859F}" type="slidenum">
              <a:rPr lang="en-US" sz="1200"/>
              <a:pPr algn="r">
                <a:buClr>
                  <a:srgbClr val="000000"/>
                </a:buClr>
                <a:buSzPct val="25000"/>
                <a:buFont typeface="Arial" charset="0"/>
                <a:buNone/>
              </a:pPr>
              <a:t>3</a:t>
            </a:fld>
            <a:endParaRPr lang="en-US" sz="1200"/>
          </a:p>
        </p:txBody>
      </p:sp>
      <p:sp>
        <p:nvSpPr>
          <p:cNvPr id="14338" name="Shape 76"/>
          <p:cNvSpPr>
            <a:spLocks noGrp="1" noRot="1"/>
          </p:cNvSpPr>
          <p:nvPr>
            <p:ph type="sldImg" idx="2"/>
          </p:nvPr>
        </p:nvSpPr>
        <p:spPr>
          <a:noFill/>
          <a:ln>
            <a:noFill/>
          </a:ln>
        </p:spPr>
      </p:sp>
      <p:sp>
        <p:nvSpPr>
          <p:cNvPr id="14339" name="Shape 77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8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6" name="Shape 84"/>
          <p:cNvSpPr>
            <a:spLocks noGrp="1" noRo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90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4" name="Shape 91"/>
          <p:cNvSpPr>
            <a:spLocks noGrp="1" noRo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96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SzPct val="25000"/>
              <a:buFont typeface="Arial" charset="0"/>
              <a:buNone/>
            </a:pPr>
            <a:fld id="{BD0790E9-8C85-4E22-850E-361F398A19BC}" type="slidenum">
              <a:rPr lang="en-US" sz="1200"/>
              <a:pPr algn="r">
                <a:buClr>
                  <a:srgbClr val="000000"/>
                </a:buClr>
                <a:buSzPct val="25000"/>
                <a:buFont typeface="Arial" charset="0"/>
                <a:buNone/>
              </a:pPr>
              <a:t>6</a:t>
            </a:fld>
            <a:endParaRPr lang="en-US" sz="1200"/>
          </a:p>
        </p:txBody>
      </p:sp>
      <p:sp>
        <p:nvSpPr>
          <p:cNvPr id="20482" name="Shape 97"/>
          <p:cNvSpPr>
            <a:spLocks noGrp="1" noRot="1"/>
          </p:cNvSpPr>
          <p:nvPr>
            <p:ph type="sldImg" idx="2"/>
          </p:nvPr>
        </p:nvSpPr>
        <p:spPr>
          <a:noFill/>
          <a:ln>
            <a:noFill/>
          </a:ln>
        </p:spPr>
      </p:sp>
      <p:sp>
        <p:nvSpPr>
          <p:cNvPr id="20483" name="Shape 9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10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SzPct val="25000"/>
              <a:buFont typeface="Arial" charset="0"/>
              <a:buNone/>
            </a:pPr>
            <a:fld id="{6E430FD8-4B00-46A7-B644-C97564A4CC22}" type="slidenum">
              <a:rPr lang="en-US" sz="1200"/>
              <a:pPr algn="r">
                <a:buClr>
                  <a:srgbClr val="000000"/>
                </a:buClr>
                <a:buSzPct val="25000"/>
                <a:buFont typeface="Arial" charset="0"/>
                <a:buNone/>
              </a:pPr>
              <a:t>7</a:t>
            </a:fld>
            <a:endParaRPr lang="en-US" sz="1200"/>
          </a:p>
        </p:txBody>
      </p:sp>
      <p:sp>
        <p:nvSpPr>
          <p:cNvPr id="22530" name="Shape 104"/>
          <p:cNvSpPr>
            <a:spLocks noGrp="1" noRot="1"/>
          </p:cNvSpPr>
          <p:nvPr>
            <p:ph type="sldImg" idx="2"/>
          </p:nvPr>
        </p:nvSpPr>
        <p:spPr>
          <a:noFill/>
          <a:ln>
            <a:noFill/>
          </a:ln>
        </p:spPr>
      </p:sp>
      <p:sp>
        <p:nvSpPr>
          <p:cNvPr id="22531" name="Shape 105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112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SzPct val="25000"/>
              <a:buFont typeface="Arial" charset="0"/>
              <a:buNone/>
            </a:pPr>
            <a:fld id="{826B4569-53B0-4323-A66B-09A68F481618}" type="slidenum">
              <a:rPr lang="en-US" sz="1200"/>
              <a:pPr algn="r">
                <a:buClr>
                  <a:srgbClr val="000000"/>
                </a:buClr>
                <a:buSzPct val="25000"/>
                <a:buFont typeface="Arial" charset="0"/>
                <a:buNone/>
              </a:pPr>
              <a:t>8</a:t>
            </a:fld>
            <a:endParaRPr lang="en-US" sz="1200"/>
          </a:p>
        </p:txBody>
      </p:sp>
      <p:sp>
        <p:nvSpPr>
          <p:cNvPr id="24578" name="Shape 113"/>
          <p:cNvSpPr>
            <a:spLocks noGrp="1" noRot="1"/>
          </p:cNvSpPr>
          <p:nvPr>
            <p:ph type="sldImg" idx="2"/>
          </p:nvPr>
        </p:nvSpPr>
        <p:spPr>
          <a:noFill/>
          <a:ln>
            <a:noFill/>
          </a:ln>
        </p:spPr>
      </p:sp>
      <p:sp>
        <p:nvSpPr>
          <p:cNvPr id="24579" name="Shape 11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120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SzPct val="25000"/>
              <a:buFont typeface="Arial" charset="0"/>
              <a:buNone/>
            </a:pPr>
            <a:fld id="{C0444AF0-CB7D-41F8-94BA-D7B41D50D97B}" type="slidenum">
              <a:rPr lang="en-US" sz="1200"/>
              <a:pPr algn="r">
                <a:buClr>
                  <a:srgbClr val="000000"/>
                </a:buClr>
                <a:buSzPct val="25000"/>
                <a:buFont typeface="Arial" charset="0"/>
                <a:buNone/>
              </a:pPr>
              <a:t>9</a:t>
            </a:fld>
            <a:endParaRPr lang="en-US" sz="1200"/>
          </a:p>
        </p:txBody>
      </p:sp>
      <p:sp>
        <p:nvSpPr>
          <p:cNvPr id="26626" name="Shape 121"/>
          <p:cNvSpPr>
            <a:spLocks noGrp="1" noRot="1"/>
          </p:cNvSpPr>
          <p:nvPr>
            <p:ph type="sldImg" idx="2"/>
          </p:nvPr>
        </p:nvSpPr>
        <p:spPr>
          <a:noFill/>
          <a:ln>
            <a:noFill/>
          </a:ln>
        </p:spPr>
      </p:sp>
      <p:sp>
        <p:nvSpPr>
          <p:cNvPr id="26627" name="Shape 12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2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hape 23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hape 24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37D33-E693-4B02-8BF0-C92A1CD841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7432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lvl="1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lvl="2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lvl="3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lvl="4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lvl="5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lvl="6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lvl="7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lvl="8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lvl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" name="Shape 22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hape 23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hape 24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527B75-0209-416C-878F-AF48B68796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 rot="5400000">
            <a:off x="-914400" y="2133601"/>
            <a:ext cx="5181600" cy="21335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lvl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 rot="5400000">
            <a:off x="3124200" y="457201"/>
            <a:ext cx="4572000" cy="5029199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27432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lvl="1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lvl="2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lvl="3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lvl="4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lvl="5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lvl="6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lvl="7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lvl="8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Shape 22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hape 23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hape 24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C867B-B519-41DD-9895-85026DA51C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lvl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 rot="5400000">
            <a:off x="3276600" y="-457199"/>
            <a:ext cx="3505199" cy="5791200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27432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lvl="1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lvl="2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lvl="3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lvl="4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lvl="5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lvl="6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lvl="7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lvl="8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Shape 22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hape 23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hape 24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DB73EC-DE87-421B-9B11-792CE51466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lvl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" name="Shape 22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hape 23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hape 24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5A2F7-FC16-4CA6-B2F7-93C18FAB73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lvl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344167" y="658368"/>
            <a:ext cx="3273552" cy="3429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7432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lvl="1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lvl="2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lvl="3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lvl="4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lvl="5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lvl="6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lvl="7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lvl="8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5029200" y="658368"/>
            <a:ext cx="3273552" cy="343217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7432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lvl="1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lvl="2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lvl="3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lvl="4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lvl="5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lvl="6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lvl="7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lvl="8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Shape 22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hape 23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hape 24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558C2F-E381-444B-9F90-5053B4938F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10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504652">
                  <a:alpha val="35686"/>
                </a:srgbClr>
              </a:gs>
              <a:gs pos="100000">
                <a:srgbClr val="242852">
                  <a:alpha val="9802"/>
                </a:srgbClr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endParaRPr lang="en-US" sz="1800">
              <a:solidFill>
                <a:srgbClr val="FFFFFF"/>
              </a:solidFill>
            </a:endParaRPr>
          </a:p>
        </p:txBody>
      </p:sp>
      <p:grpSp>
        <p:nvGrpSpPr>
          <p:cNvPr id="1027" name="Shape 11"/>
          <p:cNvGrpSpPr>
            <a:grpSpLocks/>
          </p:cNvGrpSpPr>
          <p:nvPr/>
        </p:nvGrpSpPr>
        <p:grpSpPr bwMode="auto">
          <a:xfrm>
            <a:off x="1560513" y="811213"/>
            <a:ext cx="6870700" cy="6162675"/>
            <a:chOff x="1560512" y="811212"/>
            <a:chExt cx="6870700" cy="6162674"/>
          </a:xfrm>
        </p:grpSpPr>
        <p:pic>
          <p:nvPicPr>
            <p:cNvPr id="1039" name="Shape 12"/>
            <p:cNvPicPr preferRelativeResize="0"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560512" y="811212"/>
              <a:ext cx="6870700" cy="6162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0" name="Shape 13"/>
            <p:cNvSpPr txBox="1">
              <a:spLocks noChangeArrowheads="1"/>
            </p:cNvSpPr>
            <p:nvPr/>
          </p:nvSpPr>
          <p:spPr bwMode="auto">
            <a:xfrm rot="-1920000">
              <a:off x="2433636" y="1874836"/>
              <a:ext cx="5119686" cy="4035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5" tIns="45700" rIns="91425" bIns="45700" anchor="ctr"/>
            <a:lstStyle/>
            <a:p>
              <a:endParaRPr lang="en-US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1028" name="Shape 14"/>
          <p:cNvGrpSpPr>
            <a:grpSpLocks/>
          </p:cNvGrpSpPr>
          <p:nvPr/>
        </p:nvGrpSpPr>
        <p:grpSpPr bwMode="auto">
          <a:xfrm>
            <a:off x="152400" y="712788"/>
            <a:ext cx="4681538" cy="5383212"/>
            <a:chOff x="152400" y="712787"/>
            <a:chExt cx="4681536" cy="5383212"/>
          </a:xfrm>
        </p:grpSpPr>
        <p:pic>
          <p:nvPicPr>
            <p:cNvPr id="1037" name="Shape 15"/>
            <p:cNvPicPr preferRelativeResize="0"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152400" y="712787"/>
              <a:ext cx="4681536" cy="5383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Shape 16"/>
            <p:cNvSpPr txBox="1">
              <a:spLocks noChangeArrowheads="1"/>
            </p:cNvSpPr>
            <p:nvPr/>
          </p:nvSpPr>
          <p:spPr bwMode="auto">
            <a:xfrm rot="-3960000">
              <a:off x="536575" y="1822450"/>
              <a:ext cx="3916361" cy="3167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5" tIns="45700" rIns="91425" bIns="45700" anchor="ctr"/>
            <a:lstStyle/>
            <a:p>
              <a:endParaRPr lang="en-US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1029" name="Shape 17"/>
          <p:cNvGrpSpPr>
            <a:grpSpLocks/>
          </p:cNvGrpSpPr>
          <p:nvPr/>
        </p:nvGrpSpPr>
        <p:grpSpPr bwMode="auto">
          <a:xfrm>
            <a:off x="3481388" y="-146050"/>
            <a:ext cx="6070600" cy="5280025"/>
            <a:chOff x="3481387" y="-146050"/>
            <a:chExt cx="6070600" cy="5279638"/>
          </a:xfrm>
        </p:grpSpPr>
        <p:pic>
          <p:nvPicPr>
            <p:cNvPr id="1035" name="Shape 18"/>
            <p:cNvPicPr preferRelativeResize="0"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481387" y="-146050"/>
              <a:ext cx="6070600" cy="5278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6" name="Shape 19"/>
            <p:cNvSpPr txBox="1">
              <a:spLocks noChangeArrowheads="1"/>
            </p:cNvSpPr>
            <p:nvPr/>
          </p:nvSpPr>
          <p:spPr bwMode="auto">
            <a:xfrm rot="-1920000">
              <a:off x="4227511" y="812799"/>
              <a:ext cx="4581524" cy="336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5" tIns="45700" rIns="91425" bIns="45700" anchor="ctr"/>
            <a:lstStyle/>
            <a:p>
              <a:endParaRPr lang="en-US" sz="1800">
                <a:solidFill>
                  <a:srgbClr val="FFFFFF"/>
                </a:solidFill>
              </a:endParaRPr>
            </a:p>
          </p:txBody>
        </p:sp>
      </p:grpSp>
      <p:sp>
        <p:nvSpPr>
          <p:cNvPr id="1030" name="Shape 20"/>
          <p:cNvSpPr txBox="1">
            <a:spLocks noGrp="1"/>
          </p:cNvSpPr>
          <p:nvPr>
            <p:ph type="title"/>
          </p:nvPr>
        </p:nvSpPr>
        <p:spPr bwMode="auto">
          <a:xfrm>
            <a:off x="777875" y="487680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>
              <a:sym typeface="Arial" charset="0"/>
            </a:endParaRPr>
          </a:p>
        </p:txBody>
      </p:sp>
      <p:sp>
        <p:nvSpPr>
          <p:cNvPr id="1031" name="Shape 21"/>
          <p:cNvSpPr txBox="1">
            <a:spLocks noGrp="1"/>
          </p:cNvSpPr>
          <p:nvPr>
            <p:ph type="body" idx="1"/>
          </p:nvPr>
        </p:nvSpPr>
        <p:spPr bwMode="auto">
          <a:xfrm>
            <a:off x="2133600" y="685800"/>
            <a:ext cx="6096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>
              <a:sym typeface="Arial" charset="0"/>
            </a:endParaRPr>
          </a:p>
        </p:txBody>
      </p:sp>
      <p:sp>
        <p:nvSpPr>
          <p:cNvPr id="1032" name="Shape 22"/>
          <p:cNvSpPr txBox="1">
            <a:spLocks noGrp="1"/>
          </p:cNvSpPr>
          <p:nvPr>
            <p:ph type="dt" idx="10"/>
          </p:nvPr>
        </p:nvSpPr>
        <p:spPr bwMode="auto">
          <a:xfrm>
            <a:off x="6172200" y="6154738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3" name="Shape 23"/>
          <p:cNvSpPr txBox="1">
            <a:spLocks noGrp="1"/>
          </p:cNvSpPr>
          <p:nvPr>
            <p:ph type="ftr" idx="11"/>
          </p:nvPr>
        </p:nvSpPr>
        <p:spPr bwMode="auto">
          <a:xfrm>
            <a:off x="822325" y="6154738"/>
            <a:ext cx="457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4" name="Shape 24"/>
          <p:cNvSpPr txBox="1">
            <a:spLocks noGrp="1"/>
          </p:cNvSpPr>
          <p:nvPr>
            <p:ph type="sldNum" idx="12"/>
          </p:nvPr>
        </p:nvSpPr>
        <p:spPr bwMode="auto">
          <a:xfrm>
            <a:off x="822325" y="58420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9125" numCol="1" anchor="b" anchorCtr="0" compatLnSpc="1">
            <a:prstTxWarp prst="textNoShape">
              <a:avLst/>
            </a:prstTxWarp>
          </a:bodyPr>
          <a:lstStyle>
            <a:lvl1pPr>
              <a:buClr>
                <a:srgbClr val="FFFFFF"/>
              </a:buClr>
              <a:buSzPct val="25000"/>
              <a:buFont typeface="Arial" charset="0"/>
              <a:buNone/>
              <a:defRPr sz="1600">
                <a:solidFill>
                  <a:srgbClr val="FFFFFF"/>
                </a:solidFill>
              </a:defRPr>
            </a:lvl1pPr>
          </a:lstStyle>
          <a:p>
            <a:fld id="{45AAC2C9-40BE-4E6C-ACE8-4A3B40634E2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lvl="1" indent="-28575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lvl="2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lvl="3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lvl="4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e.hoyos@hackensackschools.org" TargetMode="External"/><Relationship Id="rId3" Type="http://schemas.openxmlformats.org/officeDocument/2006/relationships/hyperlink" Target="mailto:f.campolo@hackensackschools.org" TargetMode="External"/><Relationship Id="rId7" Type="http://schemas.openxmlformats.org/officeDocument/2006/relationships/hyperlink" Target="http://l.gutierrez-suero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.gutierrez-suero@hackensackschools.org" TargetMode="External"/><Relationship Id="rId11" Type="http://schemas.openxmlformats.org/officeDocument/2006/relationships/image" Target="../media/image12.png"/><Relationship Id="rId5" Type="http://schemas.openxmlformats.org/officeDocument/2006/relationships/hyperlink" Target="mailto:s.francobido@hackensackschools.org" TargetMode="External"/><Relationship Id="rId10" Type="http://schemas.openxmlformats.org/officeDocument/2006/relationships/hyperlink" Target="mailto:jasmin.sanchez@hackensackschools.org" TargetMode="External"/><Relationship Id="rId4" Type="http://schemas.openxmlformats.org/officeDocument/2006/relationships/hyperlink" Target="mailto:y.alvarado@hackensackschools.org" TargetMode="External"/><Relationship Id="rId9" Type="http://schemas.openxmlformats.org/officeDocument/2006/relationships/hyperlink" Target="mailto:m.monserrat@hackensackschools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4oxSkQi8D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hape 64"/>
          <p:cNvSpPr txBox="1">
            <a:spLocks noGrp="1"/>
          </p:cNvSpPr>
          <p:nvPr>
            <p:ph type="ctrTitle" idx="4294967295"/>
          </p:nvPr>
        </p:nvSpPr>
        <p:spPr>
          <a:xfrm>
            <a:off x="609600" y="838200"/>
            <a:ext cx="8001000" cy="2286000"/>
          </a:xfrm>
        </p:spPr>
        <p:txBody>
          <a:bodyPr tIns="45700" bIns="45700" anchorCtr="1"/>
          <a:lstStyle/>
          <a:p>
            <a:pPr algn="ctr" eaLnBrk="1" hangingPunct="1">
              <a:buClr>
                <a:srgbClr val="FFFF00"/>
              </a:buClr>
              <a:buSzPct val="25000"/>
              <a:buFont typeface="Corsiva"/>
              <a:buNone/>
            </a:pPr>
            <a:r>
              <a:rPr lang="en-US" sz="5400" i="1" smtClean="0">
                <a:solidFill>
                  <a:srgbClr val="FFFF00"/>
                </a:solidFill>
                <a:latin typeface="Corsiva"/>
                <a:cs typeface="Arial" charset="0"/>
                <a:sym typeface="Corsiva"/>
              </a:rPr>
              <a:t/>
            </a:r>
            <a:br>
              <a:rPr lang="en-US" sz="5400" i="1" smtClean="0">
                <a:solidFill>
                  <a:srgbClr val="FFFF00"/>
                </a:solidFill>
                <a:latin typeface="Corsiva"/>
                <a:cs typeface="Arial" charset="0"/>
                <a:sym typeface="Corsiva"/>
              </a:rPr>
            </a:br>
            <a:r>
              <a:rPr lang="en-US" sz="5400" i="1" smtClean="0">
                <a:solidFill>
                  <a:srgbClr val="FFFF00"/>
                </a:solidFill>
                <a:latin typeface="Corsiva"/>
                <a:cs typeface="Arial" charset="0"/>
                <a:sym typeface="Corsiva"/>
              </a:rPr>
              <a:t>Hackensack Middle School</a:t>
            </a:r>
            <a:br>
              <a:rPr lang="en-US" sz="5400" i="1" smtClean="0">
                <a:solidFill>
                  <a:srgbClr val="FFFF00"/>
                </a:solidFill>
                <a:latin typeface="Corsiva"/>
                <a:cs typeface="Arial" charset="0"/>
                <a:sym typeface="Corsiva"/>
              </a:rPr>
            </a:br>
            <a:r>
              <a:rPr lang="en-US" sz="3600" i="1" smtClean="0">
                <a:solidFill>
                  <a:srgbClr val="FFFF00"/>
                </a:solidFill>
                <a:latin typeface="Corsiva"/>
                <a:cs typeface="Arial" charset="0"/>
                <a:sym typeface="Corsiva"/>
              </a:rPr>
              <a:t>SPANISH DEPARTMENT</a:t>
            </a:r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/>
            </a:r>
            <a:b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/>
            </a:r>
            <a:b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en-US" sz="5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¡</a:t>
            </a:r>
            <a:r>
              <a:rPr lang="en-US" sz="5400" smtClean="0">
                <a:solidFill>
                  <a:srgbClr val="FFFF00"/>
                </a:solidFill>
                <a:latin typeface="Corsiva"/>
                <a:cs typeface="Arial" charset="0"/>
                <a:sym typeface="Corsiva"/>
              </a:rPr>
              <a:t>Bienvenidos Padres!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subTitle" idx="4294967295"/>
          </p:nvPr>
        </p:nvSpPr>
        <p:spPr>
          <a:xfrm>
            <a:off x="-34925" y="3581400"/>
            <a:ext cx="9144000" cy="1676400"/>
          </a:xfrm>
        </p:spPr>
        <p:txBody>
          <a:bodyPr tIns="45700" bIns="45700">
            <a:noAutofit/>
          </a:bodyPr>
          <a:lstStyle/>
          <a:p>
            <a:pPr marL="0" indent="0"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Instructors:  </a:t>
            </a:r>
            <a:r>
              <a:rPr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 Campolo, Sra. Castaño, Sra. Francobido, Sra. Hernández, Sra. Monserrat, Srta. Gutiérrez</a:t>
            </a:r>
          </a:p>
          <a:p>
            <a:pPr marL="0" indent="0" algn="ctr" eaLnBrk="1" fontAlgn="auto" hangingPunct="1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Srta. Sánchez</a:t>
            </a:r>
          </a:p>
          <a:p>
            <a:pPr marL="0" indent="0" algn="ctr" eaLnBrk="1" fontAlgn="auto" hangingPunct="1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274320" indent="-261620" eaLnBrk="1" fontAlgn="auto" hangingPunct="1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  <a:defRPr/>
            </a:pPr>
            <a:endParaRPr sz="28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219" name="Shape 66" descr="MCj03973760000[1]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48438" y="4572000"/>
            <a:ext cx="25606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Shape 67"/>
          <p:cNvSpPr txBox="1">
            <a:spLocks noChangeArrowheads="1"/>
          </p:cNvSpPr>
          <p:nvPr/>
        </p:nvSpPr>
        <p:spPr bwMode="auto">
          <a:xfrm>
            <a:off x="-34925" y="5521325"/>
            <a:ext cx="6781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en-U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Mr. Rogelio Suárez</a:t>
            </a:r>
          </a:p>
          <a:p>
            <a:r>
              <a:rPr lang="en-U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Director of Bilingual/ESL/World Languages</a:t>
            </a:r>
          </a:p>
          <a:p>
            <a:r>
              <a:rPr lang="en-U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r.suárez@hackensackschools.org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131"/>
          <p:cNvSpPr txBox="1">
            <a:spLocks noGrp="1"/>
          </p:cNvSpPr>
          <p:nvPr>
            <p:ph type="body" idx="1"/>
          </p:nvPr>
        </p:nvSpPr>
        <p:spPr>
          <a:xfrm>
            <a:off x="425450" y="1579563"/>
            <a:ext cx="7804150" cy="3657600"/>
          </a:xfrm>
        </p:spPr>
        <p:txBody>
          <a:bodyPr tIns="45700" bIns="45700"/>
          <a:lstStyle/>
          <a:p>
            <a:pPr marL="273050" indent="-260350"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</a:pPr>
            <a:r>
              <a:rPr lang="en-US" sz="2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√+ = 100% (perfect/ on time)</a:t>
            </a:r>
          </a:p>
          <a:p>
            <a:pPr marL="273050" indent="-260350" eaLnBrk="1" hangingPunct="1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FFC000"/>
              </a:buClr>
              <a:buSzPct val="25000"/>
              <a:buFont typeface="Times New Roman" pitchFamily="18" charset="0"/>
              <a:buNone/>
            </a:pPr>
            <a:r>
              <a:rPr lang="en-US" sz="26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		</a:t>
            </a:r>
            <a:r>
              <a:rPr lang="en-US" sz="2200" b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(perfecto/a tiempo)</a:t>
            </a:r>
          </a:p>
          <a:p>
            <a:pPr marL="273050" indent="-260350" eaLnBrk="1" hangingPunct="1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FFFF00"/>
              </a:buClr>
              <a:buSzPct val="60000"/>
            </a:pPr>
            <a:r>
              <a:rPr lang="en-US" sz="2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√   =   85% (attempt/partially 	correct) </a:t>
            </a:r>
          </a:p>
          <a:p>
            <a:pPr marL="273050" indent="-260350" eaLnBrk="1" hangingPunct="1">
              <a:lnSpc>
                <a:spcPct val="80000"/>
              </a:lnSpc>
              <a:spcBef>
                <a:spcPts val="438"/>
              </a:spcBef>
              <a:spcAft>
                <a:spcPct val="0"/>
              </a:spcAft>
              <a:buClr>
                <a:srgbClr val="FFFFFF"/>
              </a:buClr>
              <a:buSzPct val="25000"/>
              <a:buFont typeface="Times New Roman" pitchFamily="18" charset="0"/>
              <a:buNone/>
            </a:pPr>
            <a:r>
              <a:rPr lang="en-US" sz="2200" b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		(ha hecho un  intento/parcialmente correcto)</a:t>
            </a:r>
          </a:p>
          <a:p>
            <a:pPr marL="273050" indent="-260350" eaLnBrk="1" hangingPunct="1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FFFF00"/>
              </a:buClr>
              <a:buSzPct val="60000"/>
            </a:pPr>
            <a:r>
              <a:rPr lang="en-US" sz="2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√- =   70% (attempt/ mostly wrong)</a:t>
            </a:r>
          </a:p>
          <a:p>
            <a:pPr marL="273050" indent="-260350" eaLnBrk="1" hangingPunct="1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FFC000"/>
              </a:buClr>
              <a:buSzPct val="25000"/>
              <a:buFont typeface="Times New Roman" pitchFamily="18" charset="0"/>
              <a:buNone/>
            </a:pPr>
            <a:r>
              <a:rPr lang="en-US" sz="26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		</a:t>
            </a:r>
            <a:r>
              <a:rPr lang="en-US" sz="2200" b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(ha hecho un intento/parcialmente incorrecto)</a:t>
            </a:r>
          </a:p>
        </p:txBody>
      </p:sp>
      <p:sp>
        <p:nvSpPr>
          <p:cNvPr id="27650" name="Shape 132"/>
          <p:cNvSpPr txBox="1">
            <a:spLocks noGrp="1"/>
          </p:cNvSpPr>
          <p:nvPr>
            <p:ph type="title"/>
          </p:nvPr>
        </p:nvSpPr>
        <p:spPr>
          <a:xfrm>
            <a:off x="425450" y="474663"/>
            <a:ext cx="8293100" cy="1011237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SzPct val="25000"/>
              <a:buFont typeface="Times New Roman" pitchFamily="18" charset="0"/>
              <a:buNone/>
            </a:pPr>
            <a:r>
              <a:rPr lang="en-US" sz="40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Check system</a:t>
            </a:r>
            <a:br>
              <a:rPr lang="en-US" sz="40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en-US" sz="40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Sistema con marcas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hape 138"/>
          <p:cNvSpPr txBox="1"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 tIns="45700" bIns="45700" anchorCtr="1"/>
          <a:lstStyle/>
          <a:p>
            <a:pPr eaLnBrk="1" hangingPunct="1">
              <a:buClr>
                <a:srgbClr val="FFFF00"/>
              </a:buClr>
              <a:buSzPct val="25000"/>
              <a:buFont typeface="Times New Roman" pitchFamily="18" charset="0"/>
              <a:buNone/>
            </a:pPr>
            <a: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What Can You Do?</a:t>
            </a:r>
            <a:b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en-US" sz="40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Lo que usted puede hacer…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4294967295"/>
          </p:nvPr>
        </p:nvSpPr>
        <p:spPr>
          <a:xfrm>
            <a:off x="30163" y="1447800"/>
            <a:ext cx="8229600" cy="4953000"/>
          </a:xfrm>
        </p:spPr>
        <p:txBody>
          <a:bodyPr tIns="45700" bIns="45700">
            <a:noAutofit/>
          </a:bodyPr>
          <a:lstStyle/>
          <a:p>
            <a:pPr marL="273050" indent="-26035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  <a:defRPr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Ask your child to teach you Spanish!</a:t>
            </a:r>
          </a:p>
          <a:p>
            <a:pPr marL="639762" lvl="1" indent="-258762" eaLnBrk="1" fontAlgn="auto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Char char="❧"/>
              <a:defRPr/>
            </a:pPr>
            <a:r>
              <a:rPr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Pídale a su hijo/a que le hable en español</a:t>
            </a:r>
          </a:p>
          <a:p>
            <a:pPr marL="273050" indent="-260350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  <a:defRPr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Ensure your child is completing his/her Spanish homework</a:t>
            </a:r>
          </a:p>
          <a:p>
            <a:pPr marL="639762" lvl="1" indent="-258762" eaLnBrk="1" fontAlgn="auto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Char char="❧"/>
              <a:defRPr/>
            </a:pPr>
            <a:r>
              <a:rPr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Asegúrese que su hijo/a este completando su tarea</a:t>
            </a:r>
          </a:p>
          <a:p>
            <a:pPr marL="273050" indent="-260350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  <a:defRPr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Communicate to teacher any concerns or updates about your child</a:t>
            </a:r>
          </a:p>
          <a:p>
            <a:pPr marL="639762" lvl="1" indent="-258762" eaLnBrk="1" fontAlgn="auto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Char char="❧"/>
              <a:defRPr/>
            </a:pPr>
            <a:r>
              <a:rPr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Comuníquese con la profesora de español</a:t>
            </a:r>
          </a:p>
          <a:p>
            <a:pPr marL="273050" indent="-260350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  <a:defRPr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Emphasize the importance of learning another language! </a:t>
            </a:r>
          </a:p>
          <a:p>
            <a:pPr marL="639762" lvl="1" indent="-258762" eaLnBrk="1" fontAlgn="auto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Char char="❧"/>
              <a:defRPr/>
            </a:pPr>
            <a:r>
              <a:rPr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Háblele acerca de la importancia de aprender otro idioma</a:t>
            </a:r>
          </a:p>
          <a:p>
            <a:pPr marL="273050" indent="-260350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indent="-261620" eaLnBrk="1" fontAlgn="auto" hangingPunct="1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  <a:defRPr/>
            </a:pPr>
            <a:endParaRPr sz="2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9699" name="Shape 140" descr="MCBD19971_0000[1]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64413" y="4937125"/>
            <a:ext cx="177958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146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5867400" cy="1139825"/>
          </a:xfrm>
        </p:spPr>
        <p:txBody>
          <a:bodyPr tIns="45700" bIns="45700" anchorCtr="1"/>
          <a:lstStyle/>
          <a:p>
            <a:pPr eaLnBrk="1" hangingPunct="1">
              <a:buClr>
                <a:srgbClr val="FFFF00"/>
              </a:buClr>
              <a:buSzPct val="25000"/>
              <a:buFont typeface="Times New Roman" pitchFamily="18" charset="0"/>
              <a:buNone/>
            </a:pPr>
            <a:r>
              <a:rPr lang="en-US" sz="49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Miscellaneous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4294967295"/>
          </p:nvPr>
        </p:nvSpPr>
        <p:spPr>
          <a:xfrm>
            <a:off x="0" y="2133600"/>
            <a:ext cx="8229600" cy="4724400"/>
          </a:xfrm>
          <a:solidFill>
            <a:srgbClr val="C9CBE7"/>
          </a:solidFill>
        </p:spPr>
        <p:txBody>
          <a:bodyPr tIns="45700" bIns="45700">
            <a:noAutofit/>
          </a:bodyPr>
          <a:lstStyle/>
          <a:p>
            <a:pPr marL="0" indent="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Noto Symbol"/>
              <a:buNone/>
              <a:defRPr/>
            </a:pPr>
            <a:endParaRPr sz="21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  <a:defRPr/>
            </a:pPr>
            <a:endParaRPr sz="21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  <a:defRPr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  <a:defRPr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 Campolo:  </a:t>
            </a:r>
            <a:r>
              <a:rPr lang="en-US" sz="1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f.campolo@hackensackschools.org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  <a:defRPr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  <a:defRPr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Sra.Castaño:  </a:t>
            </a:r>
            <a:r>
              <a:rPr lang="en-US" sz="1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y.castano@hackensackschools.org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  <a:defRPr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 Francobido:  </a:t>
            </a:r>
            <a:r>
              <a:rPr lang="en-US" sz="1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s.francobido@hackensackschools.org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  <a:defRPr/>
            </a:pPr>
            <a:endParaRPr sz="21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2700" indent="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  <a:defRPr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Srta. Gutiérrez  </a:t>
            </a:r>
            <a:r>
              <a:rPr lang="en-US" sz="1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l.gutierrez-suero</a:t>
            </a:r>
            <a:r>
              <a:rPr lang="en-US" sz="1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@hackensackschools.org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  <a:defRPr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 Hernández:     </a:t>
            </a:r>
            <a:r>
              <a:rPr lang="en-US" sz="1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8"/>
              </a:rPr>
              <a:t>e.hernandez@hackensackschools.org</a:t>
            </a:r>
          </a:p>
          <a:p>
            <a:pPr marL="0" indent="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2700" indent="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  <a:defRPr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 Monserrat </a:t>
            </a:r>
            <a:r>
              <a:rPr lang="en-US" sz="1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9"/>
              </a:rPr>
              <a:t>m.monserrat@hackensackschools.org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0" indent="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  <a:defRPr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  <a:defRPr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Srta. Sánchez:  </a:t>
            </a:r>
            <a:r>
              <a:rPr lang="en-US" sz="1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0"/>
              </a:rPr>
              <a:t>jasmin.sanchez@hackensackschools.org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18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18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18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0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indent="-261620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None/>
              <a:defRPr/>
            </a:pPr>
            <a:endParaRPr sz="20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1747" name="Shape 148" descr="MCj04344110000[1]"/>
          <p:cNvPicPr preferRelativeResize="0"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480050" y="0"/>
            <a:ext cx="36639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9" name="Shape 149"/>
          <p:cNvSpPr txBox="1"/>
          <p:nvPr/>
        </p:nvSpPr>
        <p:spPr>
          <a:xfrm>
            <a:off x="0" y="1050925"/>
            <a:ext cx="4246563" cy="7350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marL="273050" indent="-26035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  <a:defRPr/>
            </a:pPr>
            <a:r>
              <a:rPr lang="en-US" sz="2000" kern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Our e-mail addresses are:</a:t>
            </a:r>
          </a:p>
          <a:p>
            <a:pPr marL="273050" indent="-31115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Times New Roman"/>
              <a:buChar char="❧"/>
              <a:defRPr/>
            </a:pPr>
            <a:r>
              <a:rPr lang="en-US" sz="2000" kern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Nuestros correos electrónicos: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hape 72"/>
          <p:cNvSpPr txBox="1">
            <a:spLocks noGrp="1"/>
          </p:cNvSpPr>
          <p:nvPr>
            <p:ph type="title"/>
          </p:nvPr>
        </p:nvSpPr>
        <p:spPr>
          <a:xfrm>
            <a:off x="750888" y="0"/>
            <a:ext cx="7292975" cy="1830388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SzPct val="25000"/>
              <a:buFont typeface="Times New Roman" pitchFamily="18" charset="0"/>
              <a:buNone/>
            </a:pPr>
            <a:r>
              <a:rPr lang="en-US" sz="36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/>
            </a:r>
            <a:br>
              <a:rPr lang="en-US" sz="36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en-US" sz="36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Why is it important to learn Spanish??</a:t>
            </a:r>
            <a:br>
              <a:rPr lang="en-US" sz="36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en-US" sz="31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Es importante aprender español porque…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247650" y="2776538"/>
            <a:ext cx="8297863" cy="302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/>
          <a:p>
            <a:pPr marL="457200" indent="-381000" fontAlgn="auto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Tx/>
              <a:buChar char="★"/>
              <a:defRPr/>
            </a:pPr>
            <a:r>
              <a:rPr lang="en-US" sz="2400" ker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Discuss with your partner one way Spanish is useful in daily life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2400" kern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indent="-381000" fontAlgn="auto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Tx/>
              <a:buChar char="★"/>
              <a:defRPr/>
            </a:pPr>
            <a:r>
              <a:rPr lang="en-US" sz="2400" ker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Den un ejemplo de cómo el español es útil en su vida diaria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2400" kern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u="sng" ker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https://www.youtube.com/watch?v=x4oxSkQi8D0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2400" kern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2400" kern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hape 79"/>
          <p:cNvSpPr txBox="1"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 tIns="45700" bIns="45700" anchorCtr="1"/>
          <a:lstStyle/>
          <a:p>
            <a:pPr eaLnBrk="1" hangingPunct="1">
              <a:buClr>
                <a:srgbClr val="FFFF00"/>
              </a:buClr>
              <a:buSzPct val="25000"/>
              <a:buFont typeface="Times New Roman" pitchFamily="18" charset="0"/>
              <a:buNone/>
            </a:pPr>
            <a:r>
              <a:rPr lang="en-US" sz="49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Textbooks/ </a:t>
            </a:r>
            <a:r>
              <a:rPr lang="en-US" sz="49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Libros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4294967295"/>
          </p:nvPr>
        </p:nvSpPr>
        <p:spPr>
          <a:xfrm>
            <a:off x="471488" y="1600200"/>
            <a:ext cx="7758112" cy="4978400"/>
          </a:xfrm>
        </p:spPr>
        <p:txBody>
          <a:bodyPr tIns="45700" bIns="45700">
            <a:noAutofit/>
          </a:bodyPr>
          <a:lstStyle/>
          <a:p>
            <a:pPr marL="273050" indent="-26035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4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4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4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4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321310" eaLnBrk="1" fontAlgn="auto" hangingPunct="1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oto Symbol"/>
              <a:buChar char="❧"/>
              <a:defRPr/>
            </a:pPr>
            <a:r>
              <a:rPr lang="en-US" sz="36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Grades 5 &amp; 6-En Español, 1a</a:t>
            </a:r>
          </a:p>
          <a:p>
            <a:pPr marL="273050" indent="-321310" eaLnBrk="1" fontAlgn="auto" hangingPunct="1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oto Symbol"/>
              <a:buChar char="❧"/>
              <a:defRPr/>
            </a:pPr>
            <a:r>
              <a:rPr lang="en-US" sz="36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Grades 7 -En Español, 1b</a:t>
            </a:r>
          </a:p>
          <a:p>
            <a:pPr marL="273050" indent="-321310" eaLnBrk="1" fontAlgn="auto" hangingPunct="1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oto Symbol"/>
              <a:buChar char="❧"/>
              <a:defRPr/>
            </a:pPr>
            <a:r>
              <a:rPr lang="en-US" sz="36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Grades 7 &amp; 8 Advanced- Español 4</a:t>
            </a:r>
          </a:p>
          <a:p>
            <a:pPr marL="273050" indent="-321310" eaLnBrk="1" fontAlgn="auto" hangingPunct="1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oto Symbol"/>
              <a:buChar char="❧"/>
              <a:defRPr/>
            </a:pPr>
            <a:r>
              <a:rPr lang="en-US" sz="36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Grade 8-Español (HS Level 2)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Font typeface="Noto Symbol"/>
              <a:buNone/>
              <a:defRPr/>
            </a:pPr>
            <a:endParaRPr sz="4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eaLnBrk="1" fontAlgn="auto" hangingPunct="1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Font typeface="Noto Symbol"/>
              <a:buNone/>
              <a:defRPr/>
            </a:pPr>
            <a:endParaRPr sz="4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315" name="Shape 81" descr="MCj02906850000[1]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30538" y="1600200"/>
            <a:ext cx="2865437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86"/>
          <p:cNvSpPr txBox="1"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 tIns="45700" bIns="45700" anchorCtr="1"/>
          <a:lstStyle/>
          <a:p>
            <a:pPr eaLnBrk="1" hangingPunct="1">
              <a:buClr>
                <a:srgbClr val="FFFF00"/>
              </a:buClr>
              <a:buSzPct val="25000"/>
              <a:buFont typeface="Times New Roman" pitchFamily="18" charset="0"/>
              <a:buNone/>
            </a:pPr>
            <a: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5</a:t>
            </a:r>
            <a:r>
              <a:rPr lang="en-US" sz="4000" baseline="30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th</a:t>
            </a:r>
            <a: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Grade Curriculum</a:t>
            </a:r>
            <a:b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en-US" sz="40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Temas del 5to grado</a:t>
            </a:r>
          </a:p>
        </p:txBody>
      </p:sp>
      <p:sp>
        <p:nvSpPr>
          <p:cNvPr id="15362" name="Shape 87"/>
          <p:cNvSpPr txBox="1">
            <a:spLocks noGrp="1"/>
          </p:cNvSpPr>
          <p:nvPr>
            <p:ph type="body" idx="4294967295"/>
          </p:nvPr>
        </p:nvSpPr>
        <p:spPr>
          <a:xfrm>
            <a:off x="0" y="1752600"/>
            <a:ext cx="8534400" cy="4876800"/>
          </a:xfrm>
        </p:spPr>
        <p:txBody>
          <a:bodyPr tIns="45700" bIns="45700"/>
          <a:lstStyle/>
          <a:p>
            <a:pPr marL="273050" indent="-260350" eaLnBrk="1" hangingPunct="1">
              <a:buClr>
                <a:srgbClr val="FFFF00"/>
              </a:buClr>
              <a:buSzPct val="60000"/>
              <a:buFont typeface="Noto Symbol"/>
              <a:buChar char="❧"/>
            </a:pPr>
            <a:r>
              <a:rPr lang="en-US" sz="2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By the end of the year, students will be familiar with the following topics:</a:t>
            </a:r>
          </a:p>
          <a:p>
            <a:pPr marL="273050" indent="-260350" eaLnBrk="1" hangingPunct="1">
              <a:spcBef>
                <a:spcPts val="525"/>
              </a:spcBef>
              <a:buClr>
                <a:srgbClr val="FFFFFF"/>
              </a:buClr>
              <a:buSzPct val="60000"/>
              <a:buFont typeface="Noto Symbol"/>
              <a:buNone/>
            </a:pPr>
            <a:endParaRPr lang="en-US" sz="260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638175" lvl="1" indent="-257175" eaLnBrk="1" hangingPunct="1">
              <a:spcBef>
                <a:spcPts val="438"/>
              </a:spcBef>
              <a:buClr>
                <a:srgbClr val="FFFF00"/>
              </a:buClr>
              <a:buSzPct val="60000"/>
              <a:buFont typeface="Noto Symbol"/>
              <a:buChar char="❧"/>
            </a:pPr>
            <a:r>
              <a:rPr lang="en-US" sz="2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Greetings and introductions/ </a:t>
            </a:r>
            <a:r>
              <a:rPr lang="en-US" sz="19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Saludos e introducciones</a:t>
            </a:r>
          </a:p>
          <a:p>
            <a:pPr marL="638175" lvl="1" indent="-257175" eaLnBrk="1" hangingPunct="1">
              <a:spcBef>
                <a:spcPts val="438"/>
              </a:spcBef>
              <a:buClr>
                <a:srgbClr val="FFFF00"/>
              </a:buClr>
              <a:buSzPct val="60000"/>
              <a:buFont typeface="Noto Symbol"/>
              <a:buChar char="❧"/>
            </a:pPr>
            <a:r>
              <a:rPr lang="en-US" sz="2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Polite expressions in common settings (ie. restaurants, stores, etc.)/ </a:t>
            </a:r>
            <a:r>
              <a:rPr lang="en-US" sz="19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modales</a:t>
            </a:r>
          </a:p>
          <a:p>
            <a:pPr marL="638175" lvl="1" indent="-257175" eaLnBrk="1" hangingPunct="1">
              <a:spcBef>
                <a:spcPts val="438"/>
              </a:spcBef>
              <a:buClr>
                <a:srgbClr val="CCECFF"/>
              </a:buClr>
              <a:buSzPct val="60000"/>
              <a:buFont typeface="Noto Symbol"/>
              <a:buChar char="❧"/>
            </a:pPr>
            <a:r>
              <a:rPr lang="en-US" sz="2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Asking and responding to questions about oneself (ie. Name, nationality, spoken language(s), favorite color(s) , etc.)/ </a:t>
            </a:r>
            <a:r>
              <a:rPr lang="en-US" sz="19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hablar acerca de si mismo</a:t>
            </a:r>
          </a:p>
          <a:p>
            <a:pPr marL="638175" lvl="1" indent="-257175" eaLnBrk="1" hangingPunct="1">
              <a:spcBef>
                <a:spcPts val="438"/>
              </a:spcBef>
              <a:buClr>
                <a:srgbClr val="FFFF00"/>
              </a:buClr>
              <a:buSzPct val="60000"/>
              <a:buFont typeface="Noto Symbol"/>
              <a:buChar char="❧"/>
            </a:pPr>
            <a:r>
              <a:rPr lang="en-US" sz="2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Asking and responding to questions about the days of the week/months/date/ </a:t>
            </a:r>
            <a:r>
              <a:rPr lang="en-US" sz="19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hablar acerca del día y fecha</a:t>
            </a:r>
          </a:p>
          <a:p>
            <a:pPr marL="638175" lvl="1" indent="-257175" eaLnBrk="1" hangingPunct="1">
              <a:spcBef>
                <a:spcPts val="438"/>
              </a:spcBef>
              <a:buClr>
                <a:srgbClr val="FFFF00"/>
              </a:buClr>
              <a:buSzPct val="60000"/>
              <a:buFont typeface="Noto Symbol"/>
              <a:buChar char="❧"/>
            </a:pPr>
            <a:r>
              <a:rPr lang="en-US" sz="2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The Spanish-speaking </a:t>
            </a:r>
            <a:r>
              <a:rPr lang="en-US" sz="19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world/countries</a:t>
            </a:r>
            <a:r>
              <a:rPr lang="en-US" sz="19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/Los países hispanohablantes </a:t>
            </a:r>
          </a:p>
        </p:txBody>
      </p:sp>
      <p:pic>
        <p:nvPicPr>
          <p:cNvPr id="15363" name="Shape 88" descr="MPj04306420000[1]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5850" y="228600"/>
            <a:ext cx="16764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93"/>
          <p:cNvSpPr txBox="1">
            <a:spLocks noGrp="1"/>
          </p:cNvSpPr>
          <p:nvPr>
            <p:ph type="title" idx="4294967295"/>
          </p:nvPr>
        </p:nvSpPr>
        <p:spPr>
          <a:xfrm>
            <a:off x="152400" y="304800"/>
            <a:ext cx="8229600" cy="1417638"/>
          </a:xfrm>
        </p:spPr>
        <p:txBody>
          <a:bodyPr tIns="45700" bIns="45700" anchorCtr="1"/>
          <a:lstStyle/>
          <a:p>
            <a:pPr eaLnBrk="1" hangingPunct="1">
              <a:buClr>
                <a:srgbClr val="FFFF00"/>
              </a:buClr>
              <a:buSzPct val="25000"/>
              <a:buFont typeface="Times New Roman" pitchFamily="18" charset="0"/>
              <a:buNone/>
            </a:pPr>
            <a:r>
              <a:rPr lang="en-US" sz="49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/>
            </a:r>
            <a:br>
              <a:rPr lang="en-US" sz="49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en-US" sz="49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6</a:t>
            </a:r>
            <a:r>
              <a:rPr lang="en-US" sz="4900" baseline="30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th</a:t>
            </a:r>
            <a:r>
              <a:rPr lang="en-US" sz="49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Grade Curriculum</a:t>
            </a:r>
            <a:br>
              <a:rPr lang="en-US" sz="49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en-US" sz="49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Temas del 6to grado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4294967295"/>
          </p:nvPr>
        </p:nvSpPr>
        <p:spPr>
          <a:xfrm>
            <a:off x="31750" y="2209800"/>
            <a:ext cx="8534400" cy="4117975"/>
          </a:xfrm>
        </p:spPr>
        <p:txBody>
          <a:bodyPr tIns="45700" bIns="45700">
            <a:noAutofit/>
          </a:bodyPr>
          <a:lstStyle/>
          <a:p>
            <a:pPr marL="273050" indent="-26035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  <a:defRPr/>
            </a:pPr>
            <a:r>
              <a:rPr lang="en-US" sz="21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the end of the year, students will be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1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familiar with the following topics: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8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39762" lvl="1" indent="-258762" eaLnBrk="1" fontAlgn="auto" hangingPunct="1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Describing people/</a:t>
            </a:r>
            <a:r>
              <a:rPr lang="en-US"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Describir otras personas</a:t>
            </a:r>
          </a:p>
          <a:p>
            <a:pPr marL="639762" lvl="1" indent="-258762" eaLnBrk="1" fontAlgn="auto" hangingPunct="1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Describing people’s likes and </a:t>
            </a: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dislikes/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Describir los gustos de otros</a:t>
            </a:r>
          </a:p>
          <a:p>
            <a:pPr marL="639762" lvl="1" indent="-258762" eaLnBrk="1" fontAlgn="auto" hangingPunct="1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family  and important family </a:t>
            </a: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dates/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familia y fechas importantes</a:t>
            </a: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639762" lvl="1" indent="-258762" eaLnBrk="1" fontAlgn="auto" hangingPunct="1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 life</a:t>
            </a:r>
            <a:r>
              <a:rPr lang="en-US"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escuela</a:t>
            </a:r>
          </a:p>
          <a:p>
            <a:pPr marL="639762" lvl="1" indent="-258762" eaLnBrk="1" fontAlgn="auto" hangingPunct="1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weather and clothing</a:t>
            </a:r>
            <a:r>
              <a:rPr lang="en-US"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 tiempo y la ropa</a:t>
            </a:r>
          </a:p>
          <a:p>
            <a:pPr marL="639762" lvl="1" indent="-258762" eaLnBrk="1" fontAlgn="auto" hangingPunct="1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Cultural holidays/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Días festivos</a:t>
            </a:r>
          </a:p>
          <a:p>
            <a:pPr marL="639762" lvl="1" indent="-258762" eaLnBrk="1" fontAlgn="auto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39762" lvl="1" indent="-258762" eaLnBrk="1" fontAlgn="auto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  <a:defRPr/>
            </a:pPr>
            <a:endParaRPr sz="2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indent="-261620" eaLnBrk="1" fontAlgn="auto" hangingPunct="1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  <a:defRPr/>
            </a:pPr>
            <a:endParaRPr sz="2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100"/>
          <p:cNvSpPr txBox="1">
            <a:spLocks noGrp="1"/>
          </p:cNvSpPr>
          <p:nvPr>
            <p:ph type="title" idx="4294967295"/>
          </p:nvPr>
        </p:nvSpPr>
        <p:spPr>
          <a:xfrm>
            <a:off x="152400" y="533400"/>
            <a:ext cx="8001000" cy="868363"/>
          </a:xfrm>
        </p:spPr>
        <p:txBody>
          <a:bodyPr tIns="45700" bIns="45700" anchorCtr="1"/>
          <a:lstStyle/>
          <a:p>
            <a:pPr eaLnBrk="1" hangingPunct="1">
              <a:buClr>
                <a:srgbClr val="FFFF00"/>
              </a:buClr>
              <a:buSzPct val="25000"/>
              <a:buFont typeface="Times New Roman" pitchFamily="18" charset="0"/>
              <a:buNone/>
            </a:pPr>
            <a: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7</a:t>
            </a:r>
            <a:r>
              <a:rPr lang="en-US" sz="4000" baseline="30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th</a:t>
            </a:r>
            <a: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Grade Curriculum</a:t>
            </a:r>
            <a:b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en-US" sz="40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Temas del  7mo grado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4294967295"/>
          </p:nvPr>
        </p:nvSpPr>
        <p:spPr>
          <a:xfrm>
            <a:off x="0" y="1143000"/>
            <a:ext cx="9144000" cy="5410200"/>
          </a:xfrm>
        </p:spPr>
        <p:txBody>
          <a:bodyPr tIns="45700" bIns="45700">
            <a:noAutofit/>
          </a:bodyPr>
          <a:lstStyle/>
          <a:p>
            <a:pPr marL="273050" indent="-260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273050" indent="-260350" eaLnBrk="1" fontAlgn="auto" hangingPunct="1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8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spcBef>
                <a:spcPts val="42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  <a:defRPr/>
            </a:pPr>
            <a:r>
              <a:rPr lang="en-US" sz="21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the end of the year, students will be familiar with the following topics:</a:t>
            </a:r>
          </a:p>
          <a:p>
            <a:pPr marL="273050" indent="-260350" eaLnBrk="1" fontAlgn="auto" hangingPunct="1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None/>
              <a:defRPr/>
            </a:pPr>
            <a:endParaRPr sz="21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39762" lvl="1" indent="-258762" eaLnBrk="1" fontAlgn="auto" hangingPunct="1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  <a:defRPr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escuela</a:t>
            </a:r>
          </a:p>
          <a:p>
            <a:pPr marL="639762" lvl="1" indent="-258762" eaLnBrk="1" fontAlgn="auto" hangingPunct="1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After school activities</a:t>
            </a:r>
            <a:r>
              <a:rPr lang="en-US"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Actividades en tiempo libre</a:t>
            </a:r>
          </a:p>
          <a:p>
            <a:pPr marL="639762" lvl="1" indent="-258762" eaLnBrk="1" fontAlgn="auto" hangingPunct="1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Time &amp; Schedules/</a:t>
            </a:r>
            <a:r>
              <a:rPr lang="en-US"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hora y su horario</a:t>
            </a:r>
          </a:p>
          <a:p>
            <a:pPr marL="639762" lvl="1" indent="-258762" eaLnBrk="1" fontAlgn="auto" hangingPunct="1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Food</a:t>
            </a:r>
            <a:r>
              <a:rPr lang="en-US"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comida</a:t>
            </a:r>
          </a:p>
          <a:p>
            <a:pPr marL="639762" lvl="1" indent="-258762" eaLnBrk="1" fontAlgn="auto" hangingPunct="1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Sports/</a:t>
            </a:r>
            <a:r>
              <a:rPr lang="en-US"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Los deportes</a:t>
            </a:r>
          </a:p>
          <a:p>
            <a:pPr marL="639762" lvl="1" indent="-258762" eaLnBrk="1" fontAlgn="auto" hangingPunct="1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Likes/ Dislikes/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Gustos</a:t>
            </a:r>
          </a:p>
          <a:p>
            <a:pPr marL="639762" lvl="1" indent="-258762" eaLnBrk="1" fontAlgn="auto" hangingPunct="1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Weather/Seasons</a:t>
            </a:r>
            <a:r>
              <a:rPr lang="en-US"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 tiempo y las estaciones</a:t>
            </a:r>
            <a:r>
              <a:rPr lang="en-US" sz="20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  <a:p>
            <a:pPr marL="274320" indent="-261620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None/>
              <a:defRPr/>
            </a:pPr>
            <a:endParaRPr sz="2000" b="1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07"/>
          <p:cNvSpPr txBox="1">
            <a:spLocks noGrp="1"/>
          </p:cNvSpPr>
          <p:nvPr>
            <p:ph type="title" idx="4294967295"/>
          </p:nvPr>
        </p:nvSpPr>
        <p:spPr>
          <a:xfrm>
            <a:off x="0" y="457200"/>
            <a:ext cx="8229600" cy="990600"/>
          </a:xfrm>
        </p:spPr>
        <p:txBody>
          <a:bodyPr tIns="45700" bIns="45700" anchorCtr="1"/>
          <a:lstStyle/>
          <a:p>
            <a:pPr eaLnBrk="1" hangingPunct="1">
              <a:buClr>
                <a:srgbClr val="FFFF00"/>
              </a:buClr>
              <a:buSzPct val="25000"/>
              <a:buFont typeface="Times New Roman" pitchFamily="18" charset="0"/>
              <a:buNone/>
            </a:pPr>
            <a: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8</a:t>
            </a:r>
            <a:r>
              <a:rPr lang="en-US" sz="4000" baseline="30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th</a:t>
            </a:r>
            <a: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Grade Curriculum</a:t>
            </a:r>
            <a:b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en-US" sz="40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Temas del 8vo grado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4294967295"/>
          </p:nvPr>
        </p:nvSpPr>
        <p:spPr>
          <a:xfrm>
            <a:off x="0" y="1341438"/>
            <a:ext cx="9110663" cy="5821362"/>
          </a:xfrm>
        </p:spPr>
        <p:txBody>
          <a:bodyPr tIns="45700" bIns="45700">
            <a:noAutofit/>
          </a:bodyPr>
          <a:lstStyle/>
          <a:p>
            <a:pPr marL="0" indent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100" b="1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eaLnBrk="1" fontAlgn="auto" hangingPunct="1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100" b="1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eaLnBrk="1" fontAlgn="auto" hangingPunct="1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1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the end of the year, students will be familiar with the following topics:</a:t>
            </a:r>
          </a:p>
          <a:p>
            <a:pPr marL="639762" lvl="1" indent="-258762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Central America &amp; Describing self &amp; others/</a:t>
            </a:r>
            <a:r>
              <a:rPr lang="en-US" sz="1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centroamerica y las descripciones</a:t>
            </a:r>
            <a:r>
              <a:rPr lang="en-US" sz="1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639762" lvl="1" indent="-258762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Islands in the Caribbean &amp; The home/ 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Las antillas y la casa</a:t>
            </a:r>
          </a:p>
          <a:p>
            <a:pPr marL="639762" lvl="1" indent="-258762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  <a:defRPr/>
            </a:pPr>
            <a:r>
              <a:rPr lang="en-US" sz="19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 Andes &amp; Shopping/ </a:t>
            </a:r>
            <a:r>
              <a:rPr lang="en-US"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Andes centrales y las compras</a:t>
            </a:r>
          </a:p>
          <a:p>
            <a:pPr marL="639762" lvl="1" indent="-258762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  <a:defRPr/>
            </a:pPr>
            <a:r>
              <a:rPr lang="en-US" sz="19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North America &amp; Food/  </a:t>
            </a:r>
            <a:r>
              <a:rPr lang="en-US"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Norteamerica y la comida</a:t>
            </a:r>
          </a:p>
          <a:p>
            <a:pPr marL="457200" indent="0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Noto Symbol"/>
              <a:buNone/>
              <a:defRPr/>
            </a:pPr>
            <a:endParaRPr sz="21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Noto Symbol"/>
              <a:buNone/>
              <a:defRPr/>
            </a:pPr>
            <a:r>
              <a:rPr lang="en-US" sz="21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-Advanced classes/Clases Avanzadas  7/8</a:t>
            </a:r>
          </a:p>
          <a:p>
            <a:pPr marL="914400" indent="-228600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Font typeface="Noto Symbol"/>
              <a:buChar char="❧"/>
              <a:defRPr/>
            </a:pPr>
            <a:r>
              <a:rPr lang="en-US" sz="21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 amo como soy</a:t>
            </a:r>
          </a:p>
          <a:p>
            <a:pPr marL="914400" indent="-228600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Font typeface="Noto Symbol"/>
              <a:buChar char="❧"/>
              <a:defRPr/>
            </a:pPr>
            <a:r>
              <a:rPr lang="en-US" sz="21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 talento me hace feliz</a:t>
            </a:r>
          </a:p>
          <a:p>
            <a:pPr marL="914400" indent="-228600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Font typeface="Noto Symbol"/>
              <a:buChar char="❧"/>
              <a:defRPr/>
            </a:pPr>
            <a:r>
              <a:rPr lang="en-US" sz="21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Vuelo hacia mi imaginación</a:t>
            </a:r>
          </a:p>
          <a:p>
            <a:pPr marL="914400" indent="-228600" eaLnBrk="1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Font typeface="Noto Symbol"/>
              <a:buChar char="❧"/>
              <a:defRPr/>
            </a:pPr>
            <a:r>
              <a:rPr lang="en-US" sz="21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Cuido lo esencial </a:t>
            </a:r>
          </a:p>
          <a:p>
            <a:pPr marL="639762" lvl="1" indent="-258762" eaLnBrk="1" fontAlgn="auto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1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</p:txBody>
      </p:sp>
      <p:sp>
        <p:nvSpPr>
          <p:cNvPr id="21507" name="Shape 109"/>
          <p:cNvSpPr txBox="1">
            <a:spLocks noChangeArrowheads="1"/>
          </p:cNvSpPr>
          <p:nvPr/>
        </p:nvSpPr>
        <p:spPr bwMode="auto">
          <a:xfrm>
            <a:off x="2286000" y="31242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21508" name="Shape 110" descr="MPj04306420000[1]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3313" y="4873625"/>
            <a:ext cx="29606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16"/>
          <p:cNvSpPr txBox="1"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 tIns="45700" bIns="45700" anchorCtr="1"/>
          <a:lstStyle/>
          <a:p>
            <a:pPr eaLnBrk="1" hangingPunct="1">
              <a:buClr>
                <a:srgbClr val="FFFF00"/>
              </a:buClr>
              <a:buSzPct val="25000"/>
              <a:buFont typeface="Times New Roman" pitchFamily="18" charset="0"/>
              <a:buNone/>
            </a:pPr>
            <a: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Classroom Techniques</a:t>
            </a:r>
            <a:b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en-US" sz="40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Maneras de enseñar</a:t>
            </a:r>
            <a:r>
              <a:rPr lang="en-US" sz="4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4294967295"/>
          </p:nvPr>
        </p:nvSpPr>
        <p:spPr>
          <a:xfrm>
            <a:off x="0" y="2301875"/>
            <a:ext cx="8229600" cy="4530725"/>
          </a:xfrm>
        </p:spPr>
        <p:txBody>
          <a:bodyPr tIns="45700" bIns="45700">
            <a:noAutofit/>
          </a:bodyPr>
          <a:lstStyle/>
          <a:p>
            <a:pPr marL="273050" indent="-26035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  <a:defRPr/>
            </a:pPr>
            <a:r>
              <a:rPr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Differentiated Instruction/</a:t>
            </a:r>
            <a:r>
              <a:rPr lang="en-US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Instruccion individual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  <a:defRPr/>
            </a:pPr>
            <a:r>
              <a:rPr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Cooperative learning &amp; Partnerships/</a:t>
            </a:r>
            <a:r>
              <a:rPr lang="en-US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Aprendizaje en grupos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  <a:defRPr/>
            </a:pPr>
            <a:r>
              <a:rPr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Student-centered lessons</a:t>
            </a:r>
            <a:r>
              <a:rPr lang="en-US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Lecciones que influyen la participación de los estudiantes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  <a:defRPr/>
            </a:pPr>
            <a:r>
              <a:rPr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Community of Learners/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Formación de grupos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a.  Respect/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respeto</a:t>
            </a:r>
            <a:r>
              <a:rPr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b.  Sharing Ideas/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compartir ideas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c.  Being open to others’ perspectives/ideas/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respetar las ideas de otros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  <a:defRPr/>
            </a:pPr>
            <a:r>
              <a:rPr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Technology/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Tecnología 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8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  <a:defRPr/>
            </a:pPr>
            <a:endParaRPr sz="28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indent="-261620" eaLnBrk="1" fontAlgn="auto" hangingPunct="1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  <a:defRPr/>
            </a:pPr>
            <a:endParaRPr sz="28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3555" name="Shape 118" descr="MCj04404240000[1]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5351463"/>
            <a:ext cx="1827213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124"/>
          <p:cNvSpPr txBox="1">
            <a:spLocks noGrp="1"/>
          </p:cNvSpPr>
          <p:nvPr>
            <p:ph type="title" idx="4294967295"/>
          </p:nvPr>
        </p:nvSpPr>
        <p:spPr>
          <a:xfrm>
            <a:off x="0" y="609600"/>
            <a:ext cx="8229600" cy="1143000"/>
          </a:xfrm>
        </p:spPr>
        <p:txBody>
          <a:bodyPr tIns="45700" bIns="45700" anchorCtr="1"/>
          <a:lstStyle/>
          <a:p>
            <a:pPr eaLnBrk="1" hangingPunct="1">
              <a:buClr>
                <a:srgbClr val="FFFF00"/>
              </a:buClr>
              <a:buSzPct val="25000"/>
              <a:buFont typeface="Times New Roman" pitchFamily="18" charset="0"/>
              <a:buNone/>
            </a:pPr>
            <a:r>
              <a:rPr lang="en-US" sz="4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Grading/ </a:t>
            </a:r>
            <a:r>
              <a:rPr lang="en-US" sz="48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Calificaciones</a:t>
            </a:r>
            <a:r>
              <a:rPr lang="en-US" sz="4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/>
            </a:r>
            <a:br>
              <a:rPr lang="en-US" sz="4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endParaRPr lang="en-US" sz="480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4294967295"/>
          </p:nvPr>
        </p:nvSpPr>
        <p:spPr>
          <a:xfrm>
            <a:off x="404813" y="1447800"/>
            <a:ext cx="7977187" cy="4881563"/>
          </a:xfrm>
        </p:spPr>
        <p:txBody>
          <a:bodyPr tIns="45700" bIns="45700">
            <a:noAutofit/>
          </a:bodyPr>
          <a:lstStyle/>
          <a:p>
            <a:pPr marL="273050" indent="-260350"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eaLnBrk="1" fontAlgn="auto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*Class Participation and Preparedness- 25%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Participación y preparación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*Homework-10%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Tarea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*Tests and Projects-35%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Exámenes y proyectos 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*Quizzes-30%</a:t>
            </a:r>
          </a:p>
          <a:p>
            <a:pPr marL="273050" indent="-260350" eaLnBrk="1" fontAlgn="auto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  <a:defRPr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Pruebas</a:t>
            </a:r>
          </a:p>
          <a:p>
            <a:pPr marL="273050" indent="-260350" algn="ctr" eaLnBrk="1" fontAlgn="auto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algn="ctr" eaLnBrk="1" fontAlgn="auto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indent="-260350" algn="ctr" eaLnBrk="1" fontAlgn="auto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  <a:defRPr/>
            </a:pPr>
            <a:endParaRPr sz="2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indent="-261620" eaLnBrk="1" fontAlgn="auto" hangingPunct="1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  <a:defRPr/>
            </a:pPr>
            <a:endParaRPr sz="2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5603" name="Shape 126" descr="MCj02512650000[1]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2133600"/>
            <a:ext cx="2895600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lemental">
  <a:themeElements>
    <a:clrScheme name="Elemental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571</Words>
  <PresentationFormat>On-screen Show (4:3)</PresentationFormat>
  <Paragraphs>143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Corsiva</vt:lpstr>
      <vt:lpstr>Noto Symbol</vt:lpstr>
      <vt:lpstr>Elemental</vt:lpstr>
      <vt:lpstr> Hackensack Middle School SPANISH DEPARTMENT  ¡Bienvenidos Padres!</vt:lpstr>
      <vt:lpstr> Why is it important to learn Spanish?? Es importante aprender español porque…</vt:lpstr>
      <vt:lpstr>Textbooks/ Libros</vt:lpstr>
      <vt:lpstr>5th Grade Curriculum Temas del 5to grado</vt:lpstr>
      <vt:lpstr> 6th Grade Curriculum Temas del 6to grado</vt:lpstr>
      <vt:lpstr>7th Grade Curriculum Temas del  7mo grado</vt:lpstr>
      <vt:lpstr>8th Grade Curriculum Temas del 8vo grado</vt:lpstr>
      <vt:lpstr>Classroom Techniques Maneras de enseñar </vt:lpstr>
      <vt:lpstr>Grading/ Calificaciones </vt:lpstr>
      <vt:lpstr>Check system Sistema con marcas</vt:lpstr>
      <vt:lpstr>What Can You Do? Lo que usted puede hacer…</vt:lpstr>
      <vt:lpstr>Miscellaneous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Hackensack Middle School SPANISH DEPARTMENT  ¡Bienvenidos Padres!</dc:title>
  <cp:lastModifiedBy>Admin</cp:lastModifiedBy>
  <cp:revision>1</cp:revision>
  <dcterms:modified xsi:type="dcterms:W3CDTF">2017-01-11T19:27:45Z</dcterms:modified>
</cp:coreProperties>
</file>