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6858000" cx="9144000"/>
  <p:notesSz cx="6858000" cy="9144000"/>
  <p:embeddedFontLst>
    <p:embeddedFont>
      <p:font typeface="Corsiva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orsiva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Corsiva-regular.fnt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Corsiva-italic.fntdata"/><Relationship Id="rId6" Type="http://schemas.openxmlformats.org/officeDocument/2006/relationships/slide" Target="slides/slide2.xml"/><Relationship Id="rId18" Type="http://schemas.openxmlformats.org/officeDocument/2006/relationships/font" Target="fonts/Corsiva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61" name="Shape 6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" name="Shape 12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35" name="Shape 13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43" name="Shape 14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0" name="Shape 7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76" name="Shape 7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4" name="Shape 8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97" name="Shape 9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04" name="Shape 10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13" name="Shape 11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21" name="Shape 12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idx="10" type="dt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100" u="none" cap="none" strike="noStrike">
                <a:solidFill>
                  <a:srgbClr val="FFFFFF"/>
                </a:solidFill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822325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22325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idx="1" type="body"/>
          </p:nvPr>
        </p:nvSpPr>
        <p:spPr>
          <a:xfrm>
            <a:off x="2133600" y="685800"/>
            <a:ext cx="60960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181610" lvl="0" marL="274320" rtl="0" algn="l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86690" lvl="1" marL="640080" rtl="0" algn="l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91769" lvl="2" marL="1005839" rtl="0" algn="l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05739" lvl="3" marL="1371600" rtl="0" algn="l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04470" lvl="4" marL="1645920" rtl="0" algn="l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10820" lvl="5" marL="196596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05739" lvl="6" marL="224028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13360" lvl="7" marL="251460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03200" lvl="8" marL="283464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1" name="Shape 31"/>
          <p:cNvSpPr txBox="1"/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100" u="none" cap="none" strike="noStrike">
                <a:solidFill>
                  <a:srgbClr val="FFFFFF"/>
                </a:solidFill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822325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22325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 rot="5400000">
            <a:off x="-914400" y="2133601"/>
            <a:ext cx="5181600" cy="21335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 rot="5400000">
            <a:off x="3124200" y="457201"/>
            <a:ext cx="4572000" cy="5029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81610" lvl="0" marL="274320" rtl="0" algn="l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86690" lvl="1" marL="640080" rtl="0" algn="l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91769" lvl="2" marL="1005839" rtl="0" algn="l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05739" lvl="3" marL="1371600" rtl="0" algn="l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04470" lvl="4" marL="1645920" rtl="0" algn="l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10820" lvl="5" marL="196596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05739" lvl="6" marL="224028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13360" lvl="7" marL="251460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03200" lvl="8" marL="283464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0" type="dt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100" u="none" cap="none" strike="noStrike">
                <a:solidFill>
                  <a:srgbClr val="FFFFFF"/>
                </a:solidFill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11" type="ftr"/>
          </p:nvPr>
        </p:nvSpPr>
        <p:spPr>
          <a:xfrm>
            <a:off x="822325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22325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" type="body"/>
          </p:nvPr>
        </p:nvSpPr>
        <p:spPr>
          <a:xfrm rot="5400000">
            <a:off x="3276600" y="-457199"/>
            <a:ext cx="3505199" cy="57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81610" lvl="0" marL="274320" rtl="0" algn="l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86690" lvl="1" marL="640080" rtl="0" algn="l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91769" lvl="2" marL="1005839" rtl="0" algn="l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05739" lvl="3" marL="1371600" rtl="0" algn="l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04470" lvl="4" marL="1645920" rtl="0" algn="l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10820" lvl="5" marL="196596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05739" lvl="6" marL="224028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13360" lvl="7" marL="251460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03200" lvl="8" marL="283464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0" type="dt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100" u="none" cap="none" strike="noStrike">
                <a:solidFill>
                  <a:srgbClr val="FFFFFF"/>
                </a:solidFill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11" type="ftr"/>
          </p:nvPr>
        </p:nvSpPr>
        <p:spPr>
          <a:xfrm>
            <a:off x="822325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22325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0" type="dt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100" u="none" cap="none" strike="noStrike">
                <a:solidFill>
                  <a:srgbClr val="FFFFFF"/>
                </a:solidFill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1" type="ftr"/>
          </p:nvPr>
        </p:nvSpPr>
        <p:spPr>
          <a:xfrm>
            <a:off x="822325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22325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1344167" y="658368"/>
            <a:ext cx="3273552" cy="342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181610" lvl="0" marL="274320" rtl="0" algn="l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86690" lvl="1" marL="640080" rtl="0" algn="l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91769" lvl="2" marL="1005839" rtl="0" algn="l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05739" lvl="3" marL="1371600" rtl="0" algn="l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04470" lvl="4" marL="1645920" rtl="0" algn="l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10820" lvl="5" marL="196596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05739" lvl="6" marL="224028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13360" lvl="7" marL="251460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03200" lvl="8" marL="283464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2" type="body"/>
          </p:nvPr>
        </p:nvSpPr>
        <p:spPr>
          <a:xfrm>
            <a:off x="5029200" y="658368"/>
            <a:ext cx="3273552" cy="343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181610" lvl="0" marL="274320" rtl="0" algn="l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86690" lvl="1" marL="640080" rtl="0" algn="l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91769" lvl="2" marL="1005839" rtl="0" algn="l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05739" lvl="3" marL="1371600" rtl="0" algn="l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04470" lvl="4" marL="1645920" rtl="0" algn="l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10820" lvl="5" marL="196596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05739" lvl="6" marL="224028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13360" lvl="7" marL="251460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03200" lvl="8" marL="283464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0" type="dt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100" u="none" cap="none" strike="noStrike">
                <a:solidFill>
                  <a:srgbClr val="FFFFFF"/>
                </a:solidFill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11" type="ftr"/>
          </p:nvPr>
        </p:nvSpPr>
        <p:spPr>
          <a:xfrm>
            <a:off x="822325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822325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01.jpg"/><Relationship Id="rId2" Type="http://schemas.openxmlformats.org/officeDocument/2006/relationships/image" Target="../media/image03.png"/><Relationship Id="rId3" Type="http://schemas.openxmlformats.org/officeDocument/2006/relationships/image" Target="../media/image02.png"/><Relationship Id="rId4" Type="http://schemas.openxmlformats.org/officeDocument/2006/relationships/image" Target="../media/image00.png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6.xml"/><Relationship Id="rId9" Type="http://schemas.openxmlformats.org/officeDocument/2006/relationships/slideLayout" Target="../slideLayouts/slideLayout5.xml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504652">
                  <a:alpha val="35686"/>
                </a:srgbClr>
              </a:gs>
              <a:gs pos="100000">
                <a:srgbClr val="242852">
                  <a:alpha val="9803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" name="Shape 11"/>
          <p:cNvGrpSpPr/>
          <p:nvPr/>
        </p:nvGrpSpPr>
        <p:grpSpPr>
          <a:xfrm>
            <a:off x="1560512" y="811212"/>
            <a:ext cx="6870700" cy="6162674"/>
            <a:chOff x="1560512" y="811212"/>
            <a:chExt cx="6870700" cy="6162674"/>
          </a:xfrm>
        </p:grpSpPr>
        <p:pic>
          <p:nvPicPr>
            <p:cNvPr id="12" name="Shape 12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1560512" y="811212"/>
              <a:ext cx="6870700" cy="61626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Shape 13"/>
            <p:cNvSpPr txBox="1"/>
            <p:nvPr/>
          </p:nvSpPr>
          <p:spPr>
            <a:xfrm rot="-1920000">
              <a:off x="2433636" y="1874836"/>
              <a:ext cx="5119686" cy="40354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" name="Shape 14"/>
          <p:cNvGrpSpPr/>
          <p:nvPr/>
        </p:nvGrpSpPr>
        <p:grpSpPr>
          <a:xfrm>
            <a:off x="152400" y="712787"/>
            <a:ext cx="4681536" cy="5383212"/>
            <a:chOff x="152400" y="712787"/>
            <a:chExt cx="4681536" cy="5383212"/>
          </a:xfrm>
        </p:grpSpPr>
        <p:pic>
          <p:nvPicPr>
            <p:cNvPr id="15" name="Shape 1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52400" y="712787"/>
              <a:ext cx="4681536" cy="53832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Shape 16"/>
            <p:cNvSpPr txBox="1"/>
            <p:nvPr/>
          </p:nvSpPr>
          <p:spPr>
            <a:xfrm rot="-3960000">
              <a:off x="536575" y="1822450"/>
              <a:ext cx="3916361" cy="31670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" name="Shape 17"/>
          <p:cNvGrpSpPr/>
          <p:nvPr/>
        </p:nvGrpSpPr>
        <p:grpSpPr>
          <a:xfrm>
            <a:off x="3481387" y="-146050"/>
            <a:ext cx="6070600" cy="5279638"/>
            <a:chOff x="3481387" y="-146050"/>
            <a:chExt cx="6070600" cy="5279638"/>
          </a:xfrm>
        </p:grpSpPr>
        <p:pic>
          <p:nvPicPr>
            <p:cNvPr id="18" name="Shape 1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481387" y="-146050"/>
              <a:ext cx="6070600" cy="527843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" name="Shape 19"/>
            <p:cNvSpPr txBox="1"/>
            <p:nvPr/>
          </p:nvSpPr>
          <p:spPr>
            <a:xfrm rot="-1920000">
              <a:off x="4227511" y="812799"/>
              <a:ext cx="4581524" cy="336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" name="Shape 20"/>
          <p:cNvSpPr txBox="1"/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b="0" i="0" sz="4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l">
              <a:spcBef>
                <a:spcPts val="0"/>
              </a:spcBef>
              <a:defRPr b="0" i="0" sz="1800" u="none" cap="none" strike="noStrike">
                <a:solidFill>
                  <a:schemeClr val="lt2"/>
                </a:solidFill>
              </a:defRPr>
            </a:lvl2pPr>
            <a:lvl3pPr indent="0" lvl="2" marL="0" marR="0" rtl="0" algn="l">
              <a:spcBef>
                <a:spcPts val="0"/>
              </a:spcBef>
              <a:defRPr b="0" i="0" sz="1800" u="none" cap="none" strike="noStrike">
                <a:solidFill>
                  <a:schemeClr val="lt2"/>
                </a:solidFill>
              </a:defRPr>
            </a:lvl3pPr>
            <a:lvl4pPr indent="0" lvl="3" marL="0" marR="0" rtl="0" algn="l">
              <a:spcBef>
                <a:spcPts val="0"/>
              </a:spcBef>
              <a:defRPr b="0" i="0" sz="1800" u="none" cap="none" strike="noStrike">
                <a:solidFill>
                  <a:schemeClr val="lt2"/>
                </a:solidFill>
              </a:defRPr>
            </a:lvl4pPr>
            <a:lvl5pPr indent="0" lvl="4" marL="0" marR="0" rtl="0" algn="l">
              <a:spcBef>
                <a:spcPts val="0"/>
              </a:spcBef>
              <a:defRPr b="0" i="0" sz="1800" u="none" cap="none" strike="noStrike">
                <a:solidFill>
                  <a:schemeClr val="lt2"/>
                </a:solidFill>
              </a:defRPr>
            </a:lvl5pPr>
            <a:lvl6pPr indent="0" lvl="5" marL="0" marR="0" rtl="0" algn="l">
              <a:spcBef>
                <a:spcPts val="0"/>
              </a:spcBef>
              <a:defRPr b="0" i="0" sz="1800" u="none" cap="none" strike="noStrike">
                <a:solidFill>
                  <a:schemeClr val="lt2"/>
                </a:solidFill>
              </a:defRPr>
            </a:lvl6pPr>
            <a:lvl7pPr indent="0" lvl="6" marL="0" marR="0" rtl="0" algn="l">
              <a:spcBef>
                <a:spcPts val="0"/>
              </a:spcBef>
              <a:defRPr b="0" i="0" sz="1800" u="none" cap="none" strike="noStrike">
                <a:solidFill>
                  <a:schemeClr val="lt2"/>
                </a:solidFill>
              </a:defRPr>
            </a:lvl7pPr>
            <a:lvl8pPr indent="0" lvl="7" marL="0" marR="0" rtl="0" algn="l">
              <a:spcBef>
                <a:spcPts val="0"/>
              </a:spcBef>
              <a:defRPr b="0" i="0" sz="1800" u="none" cap="none" strike="noStrike">
                <a:solidFill>
                  <a:schemeClr val="lt2"/>
                </a:solidFill>
              </a:defRPr>
            </a:lvl8pPr>
            <a:lvl9pPr indent="0" lvl="8" marL="0" marR="0" rtl="0" algn="l">
              <a:spcBef>
                <a:spcPts val="0"/>
              </a:spcBef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2133600" y="685800"/>
            <a:ext cx="60960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181610" lvl="0" marL="274320" marR="0" rtl="0" algn="l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b="0" i="0" sz="21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86690" lvl="1" marL="640080" marR="0" rtl="0" algn="l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b="0" i="0" sz="1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91769" lvl="2" marL="1005839" marR="0" rtl="0" algn="l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b="0" i="0" sz="17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05739" lvl="3" marL="1371600" marR="0" rtl="0" algn="l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04470" lvl="4" marL="1645920" marR="0" rtl="0" algn="l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b="0" i="0" sz="15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10820" lvl="5" marL="1965960" marR="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05739" lvl="6" marL="2240280" marR="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13360" lvl="7" marL="2514600" marR="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03200" lvl="8" marL="2834640" marR="0" rtl="0" algn="l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0" type="dt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1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1" type="ftr"/>
          </p:nvPr>
        </p:nvSpPr>
        <p:spPr>
          <a:xfrm>
            <a:off x="822325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22325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5"/>
    <p:sldLayoutId id="2147483649" r:id="rId6"/>
    <p:sldLayoutId id="2147483650" r:id="rId7"/>
    <p:sldLayoutId id="2147483651" r:id="rId8"/>
    <p:sldLayoutId id="2147483652" r:id="rId9"/>
    <p:sldLayoutId id="2147483653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6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7.png"/></Relationships>
</file>

<file path=ppt/slides/_rels/slide12.xml.rels><?xml version="1.0" encoding="UTF-8" standalone="yes"?><Relationships xmlns="http://schemas.openxmlformats.org/package/2006/relationships"><Relationship Id="rId11" Type="http://schemas.openxmlformats.org/officeDocument/2006/relationships/hyperlink" Target="mailto:m.monserrat@hackensackschools.org" TargetMode="External"/><Relationship Id="rId10" Type="http://schemas.openxmlformats.org/officeDocument/2006/relationships/hyperlink" Target="mailto:e.hoyos@hackensackschools.org" TargetMode="External"/><Relationship Id="rId13" Type="http://schemas.openxmlformats.org/officeDocument/2006/relationships/image" Target="../media/image09.png"/><Relationship Id="rId12" Type="http://schemas.openxmlformats.org/officeDocument/2006/relationships/hyperlink" Target="mailto:jasmin.sanchez@hackensackschools.org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mailto:f.campolo@hackensackschools.org" TargetMode="External"/><Relationship Id="rId4" Type="http://schemas.openxmlformats.org/officeDocument/2006/relationships/hyperlink" Target="mailto:y.alvarado@hackensackschools.org" TargetMode="External"/><Relationship Id="rId9" Type="http://schemas.openxmlformats.org/officeDocument/2006/relationships/hyperlink" Target="mailto:e.hoyos@hackensackschools.org" TargetMode="External"/><Relationship Id="rId5" Type="http://schemas.openxmlformats.org/officeDocument/2006/relationships/hyperlink" Target="mailto:s.francobido@hackensackschools.org" TargetMode="External"/><Relationship Id="rId6" Type="http://schemas.openxmlformats.org/officeDocument/2006/relationships/hyperlink" Target="mailto:l.gutierrez-suero@hackensackschools.org" TargetMode="External"/><Relationship Id="rId7" Type="http://schemas.openxmlformats.org/officeDocument/2006/relationships/hyperlink" Target="http://l.gutierrez-suero" TargetMode="External"/><Relationship Id="rId8" Type="http://schemas.openxmlformats.org/officeDocument/2006/relationships/hyperlink" Target="mailto:e.hoyos@hackensackschools.or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youtube.com/watch?v=x4oxSkQi8D0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idx="4294967295" type="ctrTitle"/>
          </p:nvPr>
        </p:nvSpPr>
        <p:spPr>
          <a:xfrm>
            <a:off x="609600" y="838200"/>
            <a:ext cx="8001000" cy="228600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rsiva"/>
              <a:buNone/>
            </a:pPr>
            <a:br>
              <a:rPr b="0" i="1" lang="en-US" sz="5400" u="none" cap="none" strike="noStrike">
                <a:solidFill>
                  <a:srgbClr val="FFFF00"/>
                </a:solidFill>
                <a:latin typeface="Corsiva"/>
                <a:ea typeface="Corsiva"/>
                <a:cs typeface="Corsiva"/>
                <a:sym typeface="Corsiva"/>
              </a:rPr>
            </a:br>
            <a:r>
              <a:rPr b="0" i="1" lang="en-US" sz="5400" u="none" cap="none" strike="noStrike">
                <a:solidFill>
                  <a:srgbClr val="FFFF00"/>
                </a:solidFill>
                <a:latin typeface="Corsiva"/>
                <a:ea typeface="Corsiva"/>
                <a:cs typeface="Corsiva"/>
                <a:sym typeface="Corsiva"/>
              </a:rPr>
              <a:t>Hackensack Middle School</a:t>
            </a:r>
            <a:br>
              <a:rPr b="0" i="1" lang="en-US" sz="5400" u="none" cap="none" strike="noStrike">
                <a:solidFill>
                  <a:srgbClr val="FFFF00"/>
                </a:solidFill>
                <a:latin typeface="Corsiva"/>
                <a:ea typeface="Corsiva"/>
                <a:cs typeface="Corsiva"/>
                <a:sym typeface="Corsiva"/>
              </a:rPr>
            </a:br>
            <a:r>
              <a:rPr b="0" i="1" lang="en-US" sz="3600" u="none" cap="none" strike="noStrike">
                <a:solidFill>
                  <a:srgbClr val="FFFF00"/>
                </a:solidFill>
                <a:latin typeface="Corsiva"/>
                <a:ea typeface="Corsiva"/>
                <a:cs typeface="Corsiva"/>
                <a:sym typeface="Corsiva"/>
              </a:rPr>
              <a:t>SPANISH DEPARTMENT</a:t>
            </a:r>
            <a:br>
              <a:rPr b="0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5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¡</a:t>
            </a:r>
            <a:r>
              <a:rPr b="0" i="0" lang="en-US" sz="5400" u="none" cap="none" strike="noStrike">
                <a:solidFill>
                  <a:srgbClr val="FFFF00"/>
                </a:solidFill>
                <a:latin typeface="Corsiva"/>
                <a:ea typeface="Corsiva"/>
                <a:cs typeface="Corsiva"/>
                <a:sym typeface="Corsiva"/>
              </a:rPr>
              <a:t>Bienvenidos Padres!</a:t>
            </a:r>
          </a:p>
        </p:txBody>
      </p:sp>
      <p:sp>
        <p:nvSpPr>
          <p:cNvPr id="65" name="Shape 65"/>
          <p:cNvSpPr txBox="1"/>
          <p:nvPr>
            <p:ph idx="4294967295" type="subTitle"/>
          </p:nvPr>
        </p:nvSpPr>
        <p:spPr>
          <a:xfrm>
            <a:off x="-34925" y="3581400"/>
            <a:ext cx="914400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b="1" i="0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Instructors:  </a:t>
            </a:r>
            <a:r>
              <a:rPr b="0" i="0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Sra. Campolo, Sra. </a:t>
            </a:r>
            <a:r>
              <a:rPr lang="en-US" sz="2800">
                <a:solidFill>
                  <a:srgbClr val="FFFF00"/>
                </a:solidFill>
              </a:rPr>
              <a:t>Castaño</a:t>
            </a:r>
            <a:r>
              <a:rPr b="0" i="0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Sra. Francobido, Sr</a:t>
            </a:r>
            <a:r>
              <a:rPr lang="en-US" sz="2800">
                <a:solidFill>
                  <a:srgbClr val="FFFF00"/>
                </a:solidFill>
              </a:rPr>
              <a:t>a</a:t>
            </a:r>
            <a:r>
              <a:rPr b="0" i="0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H</a:t>
            </a:r>
            <a:r>
              <a:rPr lang="en-US" sz="2800">
                <a:solidFill>
                  <a:srgbClr val="FFFF00"/>
                </a:solidFill>
              </a:rPr>
              <a:t>ernández</a:t>
            </a:r>
            <a:r>
              <a:rPr b="0" i="0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Sra. Monserrat, Sr</a:t>
            </a:r>
            <a:r>
              <a:rPr lang="en-US" sz="2800">
                <a:solidFill>
                  <a:srgbClr val="FFFF00"/>
                </a:solidFill>
              </a:rPr>
              <a:t>ta. Gutiérrez</a:t>
            </a:r>
          </a:p>
          <a:p>
            <a:pPr indent="0" lvl="0" marL="0" marR="0" rtl="0" algn="ctr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Srta. Sánchez</a:t>
            </a:r>
          </a:p>
          <a:p>
            <a:pPr indent="0" lvl="0" marL="0" marR="0" rtl="0" algn="ctr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indent="-261620" lvl="0" marL="27432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59999"/>
              <a:buFont typeface="Noto Symbol"/>
              <a:buNone/>
            </a:pPr>
            <a:r>
              <a:t/>
            </a:r>
            <a:endParaRPr b="0" i="0" sz="28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MCj03973760000[1]" id="66" name="Shape 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49175" y="4571999"/>
            <a:ext cx="25599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Shape 67"/>
          <p:cNvSpPr txBox="1"/>
          <p:nvPr/>
        </p:nvSpPr>
        <p:spPr>
          <a:xfrm>
            <a:off x="-34925" y="5521575"/>
            <a:ext cx="678180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Mr. Rogelio Suárez</a:t>
            </a:r>
          </a:p>
          <a:p>
            <a:pPr lvl="0">
              <a:spcBef>
                <a:spcPts val="0"/>
              </a:spcBef>
              <a:buNone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Director of Bilingual/ESL/World Languages</a:t>
            </a:r>
          </a:p>
          <a:p>
            <a:pPr lvl="0">
              <a:spcBef>
                <a:spcPts val="0"/>
              </a:spcBef>
              <a:buNone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r.suárez@hackensackschools.org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idx="1" type="body"/>
          </p:nvPr>
        </p:nvSpPr>
        <p:spPr>
          <a:xfrm>
            <a:off x="424800" y="1580175"/>
            <a:ext cx="7804799" cy="365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60350" lvl="0" marL="27305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60000"/>
              <a:buFont typeface="Noto Symbol"/>
              <a:buChar char="❧"/>
            </a:pPr>
            <a:r>
              <a:rPr b="1" i="0" lang="en-US" sz="2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√+ = 100% (perfect/ on time)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Times New Roman"/>
              <a:buNone/>
            </a:pPr>
            <a:r>
              <a:rPr b="1" i="0" lang="en-US" sz="2600" u="none" cap="none" strike="noStrik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b="1" i="0" lang="en-US" sz="2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(perfecto/a tiempo)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FFFF00"/>
              </a:buClr>
              <a:buSzPct val="60000"/>
              <a:buFont typeface="Noto Symbol"/>
              <a:buChar char="❧"/>
            </a:pPr>
            <a:r>
              <a:rPr b="1" i="0" lang="en-US" sz="2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√   =   85% (attempt/partially 	correct) 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(ha hecho un  intento/parcialmente correcto)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FFFF00"/>
              </a:buClr>
              <a:buSzPct val="60000"/>
              <a:buFont typeface="Noto Symbol"/>
              <a:buChar char="❧"/>
            </a:pPr>
            <a:r>
              <a:rPr b="1" i="0" lang="en-US" sz="2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√- =   70% (attempt/ mostly wrong)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Times New Roman"/>
              <a:buNone/>
            </a:pPr>
            <a:r>
              <a:rPr b="1" i="0" lang="en-US" sz="2600" u="none" cap="none" strike="noStrik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b="1" i="0" lang="en-US" sz="2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(ha hecho un i</a:t>
            </a:r>
            <a:r>
              <a:rPr b="1" lang="en-US" sz="2200"/>
              <a:t>ntento/</a:t>
            </a:r>
            <a:r>
              <a:rPr b="1" i="0" lang="en-US" sz="2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parcialmente incorrecto)</a:t>
            </a:r>
          </a:p>
        </p:txBody>
      </p:sp>
      <p:sp>
        <p:nvSpPr>
          <p:cNvPr id="132" name="Shape 132"/>
          <p:cNvSpPr txBox="1"/>
          <p:nvPr>
            <p:ph type="title"/>
          </p:nvPr>
        </p:nvSpPr>
        <p:spPr>
          <a:xfrm>
            <a:off x="424800" y="474875"/>
            <a:ext cx="8294400" cy="10106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0" i="0" lang="en-US" sz="4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Check system</a:t>
            </a:r>
            <a:br>
              <a:rPr b="0" i="0" lang="en-US" sz="4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4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Sistema con marcas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idx="4294967295" type="title"/>
          </p:nvPr>
        </p:nvSpPr>
        <p:spPr>
          <a:xfrm>
            <a:off x="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Times New Roman"/>
              <a:buNone/>
            </a:pPr>
            <a:r>
              <a:rPr b="0" i="0" lang="en-US" sz="4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Can You Do?</a:t>
            </a:r>
            <a:br>
              <a:rPr b="0" i="0" lang="en-US" sz="4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4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 que usted puede hacer…</a:t>
            </a:r>
          </a:p>
        </p:txBody>
      </p:sp>
      <p:sp>
        <p:nvSpPr>
          <p:cNvPr id="139" name="Shape 139"/>
          <p:cNvSpPr txBox="1"/>
          <p:nvPr>
            <p:ph idx="4294967295" type="body"/>
          </p:nvPr>
        </p:nvSpPr>
        <p:spPr>
          <a:xfrm>
            <a:off x="30161" y="1447800"/>
            <a:ext cx="82296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60350" lvl="0" marL="2730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2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60350" lvl="0" marL="2730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b="0" i="0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Ask your child to teach you Spanish!</a:t>
            </a:r>
          </a:p>
          <a:p>
            <a:pPr indent="-258762" lvl="1" marL="63976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Char char="❧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Pídale a su hijo/a que le hable en español</a:t>
            </a:r>
          </a:p>
          <a:p>
            <a:pPr indent="-260350" lvl="0" marL="2730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b="0" i="0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Ensure your child is completing his/her Spanish homework</a:t>
            </a:r>
          </a:p>
          <a:p>
            <a:pPr indent="-258762" lvl="1" marL="63976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Char char="❧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Asegúrese que su hijo/a este completando su tarea</a:t>
            </a:r>
          </a:p>
          <a:p>
            <a:pPr indent="-260350" lvl="0" marL="2730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b="0" i="0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Communicate to teacher any concerns or updates about your child</a:t>
            </a:r>
          </a:p>
          <a:p>
            <a:pPr indent="-258762" lvl="1" marL="63976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Char char="❧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Comuníquese con la profesora de español</a:t>
            </a:r>
          </a:p>
          <a:p>
            <a:pPr indent="-260350" lvl="0" marL="2730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b="0" i="0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Emphasize the importance of learning another language! </a:t>
            </a:r>
          </a:p>
          <a:p>
            <a:pPr indent="-258762" lvl="1" marL="63976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Char char="❧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Háblele acerca de la importancia de aprender otro idioma</a:t>
            </a:r>
          </a:p>
          <a:p>
            <a:pPr indent="-260350" lvl="0" marL="2730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2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61620" lvl="0" marL="27432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59999"/>
              <a:buFont typeface="Noto Symbol"/>
              <a:buNone/>
            </a:pPr>
            <a:r>
              <a:t/>
            </a:r>
            <a:endParaRPr b="0" i="0" sz="2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MCBD19971_0000[1]" id="140" name="Shape 1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64411" y="4937125"/>
            <a:ext cx="1779587" cy="1920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idx="4294967295" type="title"/>
          </p:nvPr>
        </p:nvSpPr>
        <p:spPr>
          <a:xfrm>
            <a:off x="0" y="0"/>
            <a:ext cx="58674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Times New Roman"/>
              <a:buNone/>
            </a:pPr>
            <a:r>
              <a:rPr b="0" i="0" lang="en-US" sz="4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Miscellaneous</a:t>
            </a:r>
          </a:p>
        </p:txBody>
      </p:sp>
      <p:sp>
        <p:nvSpPr>
          <p:cNvPr id="147" name="Shape 147"/>
          <p:cNvSpPr txBox="1"/>
          <p:nvPr>
            <p:ph idx="4294967295" type="body"/>
          </p:nvPr>
        </p:nvSpPr>
        <p:spPr>
          <a:xfrm>
            <a:off x="0" y="2133600"/>
            <a:ext cx="8229600" cy="4724400"/>
          </a:xfrm>
          <a:prstGeom prst="rect">
            <a:avLst/>
          </a:prstGeom>
          <a:solidFill>
            <a:srgbClr val="C9CBE7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60350" lvl="0" marL="27305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60350" lvl="0" marL="2730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60350" lvl="0" marL="2730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</a:pPr>
            <a:r>
              <a:t/>
            </a:r>
            <a:endParaRPr/>
          </a:p>
          <a:p>
            <a:pPr indent="-260350" lvl="0" marL="2730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60350" lvl="0" marL="2730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260350" lvl="0" marL="2730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Sra. Campolo:  </a:t>
            </a:r>
            <a:r>
              <a:rPr b="0" i="0" lang="en-US" sz="18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f.campolo@hackensackschools.org</a:t>
            </a:r>
          </a:p>
          <a:p>
            <a:pPr indent="-260350" lvl="0" marL="27305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25000"/>
              <a:buFont typeface="Noto Symbo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260350" lvl="0" marL="27305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25000"/>
              <a:buFont typeface="Noto Symbol"/>
              <a:buNone/>
            </a:pPr>
            <a:r>
              <a:rPr lang="en-US" sz="1800">
                <a:solidFill>
                  <a:schemeClr val="dk1"/>
                </a:solidFill>
              </a:rPr>
              <a:t>Sra.Castaño:  </a:t>
            </a:r>
            <a:r>
              <a:rPr lang="en-US" sz="1800" u="sng">
                <a:solidFill>
                  <a:schemeClr val="hlink"/>
                </a:solidFill>
                <a:hlinkClick r:id="rId4"/>
              </a:rPr>
              <a:t>y.castano@hackensackschools.org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60350" lvl="0" marL="2730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Sra. Francobido:  </a:t>
            </a:r>
            <a:r>
              <a:rPr b="0" i="0" lang="en-US" sz="18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s.francobido@hackensackschools.org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</a:pPr>
            <a:r>
              <a:t/>
            </a:r>
            <a:endParaRPr/>
          </a:p>
          <a:p>
            <a:pPr indent="0" lvl="0" marL="1270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25000"/>
              <a:buFont typeface="Noto Symbol"/>
              <a:buNone/>
            </a:pPr>
            <a:r>
              <a:rPr lang="en-US" sz="1800">
                <a:solidFill>
                  <a:schemeClr val="dk1"/>
                </a:solidFill>
              </a:rPr>
              <a:t>Srta. Gutiérrez  </a:t>
            </a:r>
            <a:r>
              <a:rPr lang="en-US" sz="1800" u="sng">
                <a:solidFill>
                  <a:schemeClr val="hlink"/>
                </a:solidFill>
                <a:hlinkClick r:id="rId6"/>
              </a:rPr>
              <a:t>l.gutierrez-suero</a:t>
            </a:r>
            <a:r>
              <a:rPr lang="en-US" sz="1800" u="sng">
                <a:solidFill>
                  <a:schemeClr val="hlink"/>
                </a:solidFill>
                <a:hlinkClick r:id="rId7"/>
              </a:rPr>
              <a:t>@hackensackschools.org</a:t>
            </a:r>
            <a:r>
              <a:rPr lang="en-US" sz="1800">
                <a:solidFill>
                  <a:schemeClr val="dk1"/>
                </a:solidFill>
              </a:rPr>
              <a:t>     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60350" lvl="0" marL="2730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</a:t>
            </a:r>
            <a:r>
              <a:rPr lang="en-US" sz="1800">
                <a:solidFill>
                  <a:schemeClr val="dk1"/>
                </a:solidFill>
              </a:rPr>
              <a:t>a. Hernández</a:t>
            </a: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    </a:t>
            </a:r>
            <a:r>
              <a:rPr b="0" i="0" lang="en-US" sz="18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8"/>
              </a:rPr>
              <a:t>e.h</a:t>
            </a:r>
            <a:r>
              <a:rPr lang="en-US" sz="1800" u="sng">
                <a:solidFill>
                  <a:schemeClr val="hlink"/>
                </a:solidFill>
                <a:hlinkClick r:id="rId9"/>
              </a:rPr>
              <a:t>ernandez</a:t>
            </a:r>
            <a:r>
              <a:rPr b="0" i="0" lang="en-US" sz="18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10"/>
              </a:rPr>
              <a:t>@hackensackschools.org</a:t>
            </a:r>
          </a:p>
          <a:p>
            <a:pPr indent="0" lvl="0" marL="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27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Sra. Monserrat </a:t>
            </a:r>
            <a:r>
              <a:rPr b="0" i="0" lang="en-US" sz="18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11"/>
              </a:rPr>
              <a:t>m.monserrat@hackensackschools.org</a:t>
            </a: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indent="0" lvl="0" marL="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Srta. Sánchez:  </a:t>
            </a:r>
            <a:r>
              <a:rPr b="0" i="0" lang="en-US" sz="18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12"/>
              </a:rPr>
              <a:t>jasmin.sanchez@hackensackschools.org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18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60350" lvl="0" marL="2730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18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60350" lvl="0" marL="2730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18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60350" lvl="0" marL="27305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20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61620" lvl="0" marL="27432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None/>
            </a:pPr>
            <a:r>
              <a:t/>
            </a:r>
            <a:endParaRPr b="0" i="0" sz="20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MCj04344110000[1]" id="148" name="Shape 148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5480050" y="0"/>
            <a:ext cx="3663950" cy="2819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Shape 149"/>
          <p:cNvSpPr txBox="1"/>
          <p:nvPr/>
        </p:nvSpPr>
        <p:spPr>
          <a:xfrm>
            <a:off x="0" y="1050450"/>
            <a:ext cx="4246799" cy="73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60350" lvl="0" marL="27305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60000"/>
              <a:buFont typeface="Noto Symbol"/>
              <a:buChar char="❧"/>
            </a:pPr>
            <a:r>
              <a:rPr b="0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Our e-mail addresses are:</a:t>
            </a:r>
          </a:p>
          <a:p>
            <a:pPr indent="-311150" lvl="0" marL="27305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Times New Roman"/>
              <a:buChar char="❧"/>
            </a:pPr>
            <a:r>
              <a:rPr lang="en-US" sz="20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Nuestros correos electrónicos: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750325" y="0"/>
            <a:ext cx="7293299" cy="183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br>
              <a:rPr b="0" i="0" lang="en-US" sz="3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Why is it important to learn Spanish??</a:t>
            </a:r>
            <a:br>
              <a:rPr b="0" i="0" lang="en-US" sz="3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1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 importante aprender español porque…</a:t>
            </a:r>
          </a:p>
        </p:txBody>
      </p:sp>
      <p:sp>
        <p:nvSpPr>
          <p:cNvPr id="73" name="Shape 73"/>
          <p:cNvSpPr txBox="1"/>
          <p:nvPr/>
        </p:nvSpPr>
        <p:spPr>
          <a:xfrm>
            <a:off x="247675" y="2776200"/>
            <a:ext cx="8298600" cy="3023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Clr>
                <a:schemeClr val="lt1"/>
              </a:buClr>
              <a:buSzPct val="100000"/>
              <a:buChar char="★"/>
            </a:pPr>
            <a:r>
              <a:rPr lang="en-US" sz="2400">
                <a:solidFill>
                  <a:schemeClr val="lt1"/>
                </a:solidFill>
              </a:rPr>
              <a:t>Discuss with your partner one way Spanish is useful in daily life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chemeClr val="lt1"/>
              </a:solidFill>
            </a:endParaRPr>
          </a:p>
          <a:p>
            <a:pPr indent="-381000" lvl="0" marL="457200" rtl="0">
              <a:spcBef>
                <a:spcPts val="0"/>
              </a:spcBef>
              <a:buClr>
                <a:schemeClr val="lt1"/>
              </a:buClr>
              <a:buSzPct val="100000"/>
              <a:buChar char="★"/>
            </a:pPr>
            <a:r>
              <a:rPr lang="en-US" sz="2400">
                <a:solidFill>
                  <a:schemeClr val="lt1"/>
                </a:solidFill>
              </a:rPr>
              <a:t>Den un ejemplo de cómo el español es útil en su vida diaria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chemeClr val="lt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2400" u="sng">
                <a:solidFill>
                  <a:schemeClr val="hlink"/>
                </a:solidFill>
                <a:hlinkClick r:id="rId3"/>
              </a:rPr>
              <a:t>https://www.youtube.com/watch?v=x4oxSkQi8D0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chemeClr val="lt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idx="4294967295" type="title"/>
          </p:nvPr>
        </p:nvSpPr>
        <p:spPr>
          <a:xfrm>
            <a:off x="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Times New Roman"/>
              <a:buNone/>
            </a:pPr>
            <a:r>
              <a:rPr b="0" i="0" lang="en-US" sz="4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Textbooks/ </a:t>
            </a:r>
            <a:r>
              <a:rPr b="0" i="0" lang="en-US" sz="4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Libros</a:t>
            </a:r>
          </a:p>
        </p:txBody>
      </p:sp>
      <p:sp>
        <p:nvSpPr>
          <p:cNvPr id="80" name="Shape 80"/>
          <p:cNvSpPr txBox="1"/>
          <p:nvPr>
            <p:ph idx="4294967295" type="body"/>
          </p:nvPr>
        </p:nvSpPr>
        <p:spPr>
          <a:xfrm>
            <a:off x="471300" y="1600200"/>
            <a:ext cx="7758300" cy="49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60350" lvl="0" marL="2730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4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60350" lvl="0" marL="273050" marR="0" rtl="0" algn="l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4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60350" lvl="0" marL="273050" marR="0" rtl="0" algn="l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4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60350" lvl="0" marL="273050" marR="0" rtl="0" algn="l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4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1310" lvl="0" marL="273050" marR="0" rtl="0" algn="l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Noto Symbol"/>
              <a:buChar char="❧"/>
            </a:pPr>
            <a:r>
              <a:rPr b="0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Grades 5 &amp; 6-En Español, 1a</a:t>
            </a:r>
          </a:p>
          <a:p>
            <a:pPr indent="-321310" lvl="0" marL="273050" marR="0" rtl="0" algn="l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Noto Symbol"/>
              <a:buChar char="❧"/>
            </a:pPr>
            <a:r>
              <a:rPr b="0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Grades 7 -En Español, 1b</a:t>
            </a:r>
          </a:p>
          <a:p>
            <a:pPr indent="-321310" lvl="0" marL="273050" marR="0" rtl="0" algn="l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Noto Symbol"/>
              <a:buChar char="❧"/>
            </a:pPr>
            <a:r>
              <a:rPr lang="en-US" sz="3600">
                <a:solidFill>
                  <a:srgbClr val="FFFF00"/>
                </a:solidFill>
              </a:rPr>
              <a:t>Grades 7 &amp; 8 Advanced- Español 4</a:t>
            </a:r>
          </a:p>
          <a:p>
            <a:pPr indent="-321310" lvl="0" marL="273050" marR="0" rtl="0" algn="l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Noto Symbol"/>
              <a:buChar char="❧"/>
            </a:pPr>
            <a:r>
              <a:rPr lang="en-US" sz="3600">
                <a:solidFill>
                  <a:srgbClr val="FFFF00"/>
                </a:solidFill>
              </a:rPr>
              <a:t>Grade 8-Español (HS Level 2)</a:t>
            </a:r>
          </a:p>
          <a:p>
            <a:pPr indent="0" lvl="0" marL="0" marR="0" rtl="0" algn="l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None/>
            </a:pPr>
            <a:r>
              <a:t/>
            </a:r>
            <a:endParaRPr sz="4400">
              <a:solidFill>
                <a:srgbClr val="FFFF00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None/>
            </a:pPr>
            <a:r>
              <a:t/>
            </a:r>
            <a:endParaRPr sz="4400">
              <a:solidFill>
                <a:srgbClr val="FFFF00"/>
              </a:solidFill>
            </a:endParaRPr>
          </a:p>
        </p:txBody>
      </p:sp>
      <p:pic>
        <p:nvPicPr>
          <p:cNvPr descr="MCj02906850000[1]" id="81" name="Shape 8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29825" y="1600200"/>
            <a:ext cx="2866500" cy="183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idx="4294967295" type="title"/>
          </p:nvPr>
        </p:nvSpPr>
        <p:spPr>
          <a:xfrm>
            <a:off x="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Times New Roman"/>
              <a:buNone/>
            </a:pPr>
            <a:r>
              <a:rPr b="0" i="0" lang="en-US" sz="4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r>
              <a:rPr b="0" baseline="30000" i="0" lang="en-US" sz="4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</a:t>
            </a:r>
            <a:r>
              <a:rPr b="0" i="0" lang="en-US" sz="4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Grade Curriculum</a:t>
            </a:r>
            <a:br>
              <a:rPr b="0" i="0" lang="en-US" sz="4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4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Temas del 5to grado</a:t>
            </a:r>
          </a:p>
        </p:txBody>
      </p:sp>
      <p:sp>
        <p:nvSpPr>
          <p:cNvPr id="87" name="Shape 87"/>
          <p:cNvSpPr txBox="1"/>
          <p:nvPr>
            <p:ph idx="4294967295" type="body"/>
          </p:nvPr>
        </p:nvSpPr>
        <p:spPr>
          <a:xfrm>
            <a:off x="0" y="1752600"/>
            <a:ext cx="8534399" cy="487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603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60000"/>
              <a:buFont typeface="Noto Symbol"/>
              <a:buChar char="❧"/>
            </a:pPr>
            <a:r>
              <a:rPr b="0" i="0" lang="en-US" sz="2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 the end of the year, students will be familiar with the following topics:</a:t>
            </a:r>
          </a:p>
          <a:p>
            <a:pPr indent="-2603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None/>
            </a:pPr>
            <a:r>
              <a:t/>
            </a:r>
            <a:endParaRPr b="0" i="0" sz="26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8762" lvl="1" marL="639762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b="0" i="0" lang="en-US" sz="22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Greetings and introductions/ </a:t>
            </a:r>
            <a:r>
              <a:rPr b="0" i="0" lang="en-US" sz="1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Saludos e introducciones</a:t>
            </a:r>
          </a:p>
          <a:p>
            <a:pPr indent="-258762" lvl="1" marL="639762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b="0" i="0" lang="en-US" sz="22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Polite expressions in common settings (ie. restaurants, stores, etc.)/ </a:t>
            </a:r>
            <a:r>
              <a:rPr b="0" i="0" lang="en-US" sz="1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modales</a:t>
            </a:r>
          </a:p>
          <a:p>
            <a:pPr indent="-258762" lvl="1" marL="639762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CCECFF"/>
              </a:buClr>
              <a:buSzPct val="59999"/>
              <a:buFont typeface="Noto Symbol"/>
              <a:buChar char="❧"/>
            </a:pPr>
            <a:r>
              <a:rPr b="0" i="0" lang="en-US" sz="22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Asking and responding to questions about oneself (ie. Name, nationality, spoken language(s), favorite color(s) , etc.)/ </a:t>
            </a:r>
            <a:r>
              <a:rPr b="0" i="0" lang="en-US" sz="1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hablar acerca de si mismo</a:t>
            </a:r>
          </a:p>
          <a:p>
            <a:pPr indent="-258762" lvl="1" marL="639762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b="0" i="0" lang="en-US" sz="22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Asking and responding to questions about the days of the week/months/date/ </a:t>
            </a:r>
            <a:r>
              <a:rPr b="0" i="0" lang="en-US" sz="1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hablar acerca del día y fecha</a:t>
            </a:r>
          </a:p>
          <a:p>
            <a:pPr indent="-258762" lvl="1" marL="639762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b="0" i="0" lang="en-US" sz="22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Spanish-speaking </a:t>
            </a:r>
            <a:r>
              <a:rPr b="0" i="0" lang="en-US" sz="1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world/countries</a:t>
            </a:r>
            <a:r>
              <a:rPr b="0" i="0" lang="en-US" sz="1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/Los países hispanohablantes </a:t>
            </a:r>
          </a:p>
        </p:txBody>
      </p:sp>
      <p:pic>
        <p:nvPicPr>
          <p:cNvPr descr="MPj04306420000[1]" id="88" name="Shape 8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35850" y="228600"/>
            <a:ext cx="1676399" cy="11223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4294967295" type="title"/>
          </p:nvPr>
        </p:nvSpPr>
        <p:spPr>
          <a:xfrm>
            <a:off x="152400" y="304800"/>
            <a:ext cx="8229600" cy="1417636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Times New Roman"/>
              <a:buNone/>
            </a:pPr>
            <a:br>
              <a:rPr b="0" i="0" lang="en-US" sz="4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4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r>
            <a:r>
              <a:rPr b="0" baseline="30000" i="0" lang="en-US" sz="4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</a:t>
            </a:r>
            <a:r>
              <a:rPr b="0" i="0" lang="en-US" sz="4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Grade Curriculum</a:t>
            </a:r>
            <a:br>
              <a:rPr b="0" i="0" lang="en-US" sz="4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4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Temas del 6to grado</a:t>
            </a:r>
          </a:p>
        </p:txBody>
      </p:sp>
      <p:sp>
        <p:nvSpPr>
          <p:cNvPr id="94" name="Shape 94"/>
          <p:cNvSpPr txBox="1"/>
          <p:nvPr>
            <p:ph idx="4294967295" type="body"/>
          </p:nvPr>
        </p:nvSpPr>
        <p:spPr>
          <a:xfrm>
            <a:off x="31750" y="2209800"/>
            <a:ext cx="8534399" cy="411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60350" lvl="0" marL="27305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60000"/>
              <a:buFont typeface="Noto Symbol"/>
              <a:buChar char="❧"/>
            </a:pPr>
            <a:r>
              <a:rPr b="0" i="0" lang="en-US" sz="21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 the end of the year, students will be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b="0" i="0" lang="en-US" sz="21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familiar with the following topics: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28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87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b="0" i="0" lang="en-US" sz="1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Describing people/</a:t>
            </a:r>
            <a:r>
              <a:rPr b="0" i="0" lang="en-US" sz="1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Describir otras personas</a:t>
            </a:r>
          </a:p>
          <a:p>
            <a:pPr indent="-2587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b="0" i="0" lang="en-US" sz="1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Describing people’s likes and </a:t>
            </a:r>
            <a:r>
              <a:rPr b="0" i="0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dislikes/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Describir los gustos de otros</a:t>
            </a:r>
          </a:p>
          <a:p>
            <a:pPr indent="-2587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b="0" i="0" lang="en-US" sz="1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family  and important family </a:t>
            </a:r>
            <a:r>
              <a:rPr b="0" i="0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dates/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familia y fechas importantes</a:t>
            </a:r>
            <a:r>
              <a:rPr b="0" i="0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indent="-2587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b="0" i="0" lang="en-US" sz="1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School life</a:t>
            </a:r>
            <a:r>
              <a:rPr b="0" i="0" lang="en-US" sz="1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escuela</a:t>
            </a:r>
          </a:p>
          <a:p>
            <a:pPr indent="-2587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b="0" i="0" lang="en-US" sz="1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weather and clothing</a:t>
            </a:r>
            <a:r>
              <a:rPr b="0" i="0" lang="en-US" sz="1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 tiempo y la ropa</a:t>
            </a:r>
          </a:p>
          <a:p>
            <a:pPr indent="-2587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b="0" i="0" lang="en-US" sz="1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Cultural holidays/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Días festivos</a:t>
            </a:r>
          </a:p>
          <a:p>
            <a:pPr indent="-258762" lvl="1" marL="639762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2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8762" lvl="1" marL="639762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59999"/>
              <a:buFont typeface="Noto Symbol"/>
              <a:buNone/>
            </a:pPr>
            <a:r>
              <a:t/>
            </a:r>
            <a:endParaRPr b="0" i="0" sz="2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61620" lvl="0" marL="27432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59999"/>
              <a:buFont typeface="Noto Symbol"/>
              <a:buNone/>
            </a:pPr>
            <a:r>
              <a:t/>
            </a:r>
            <a:endParaRPr b="0" i="0" sz="2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idx="4294967295" type="title"/>
          </p:nvPr>
        </p:nvSpPr>
        <p:spPr>
          <a:xfrm>
            <a:off x="152400" y="533400"/>
            <a:ext cx="8001000" cy="868362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Times New Roman"/>
              <a:buNone/>
            </a:pPr>
            <a:r>
              <a:rPr b="0" i="0" lang="en-US" sz="4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r>
              <a:rPr b="0" baseline="30000" i="0" lang="en-US" sz="4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</a:t>
            </a:r>
            <a:r>
              <a:rPr b="0" i="0" lang="en-US" sz="4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Grade Curriculum</a:t>
            </a:r>
            <a:br>
              <a:rPr b="0" i="0" lang="en-US" sz="4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4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Temas del  7mo grado</a:t>
            </a:r>
          </a:p>
        </p:txBody>
      </p:sp>
      <p:sp>
        <p:nvSpPr>
          <p:cNvPr id="101" name="Shape 101"/>
          <p:cNvSpPr txBox="1"/>
          <p:nvPr>
            <p:ph idx="4294967295" type="body"/>
          </p:nvPr>
        </p:nvSpPr>
        <p:spPr>
          <a:xfrm>
            <a:off x="0" y="1143000"/>
            <a:ext cx="91440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603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indent="-260350" lvl="0" marL="2730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28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60350" lvl="0" marL="27305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FFFF00"/>
              </a:buClr>
              <a:buSzPct val="60000"/>
              <a:buFont typeface="Noto Symbol"/>
              <a:buChar char="❧"/>
            </a:pPr>
            <a:r>
              <a:rPr b="0" i="0" lang="en-US" sz="21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 the end of the year, students will be familiar with the following topics:</a:t>
            </a:r>
          </a:p>
          <a:p>
            <a:pPr indent="-260350" lvl="0" marL="27305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None/>
            </a:pPr>
            <a:r>
              <a:t/>
            </a:r>
            <a:endParaRPr b="0" i="0" sz="21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87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lang="en-US" sz="2400">
                <a:solidFill>
                  <a:srgbClr val="FFFF00"/>
                </a:solidFill>
              </a:rPr>
              <a:t>  </a:t>
            </a:r>
            <a:r>
              <a:rPr b="0" i="0" lang="en-US" sz="1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School/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escuela</a:t>
            </a:r>
          </a:p>
          <a:p>
            <a:pPr indent="-2587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b="0" i="0" lang="en-US" sz="1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After school activities</a:t>
            </a:r>
            <a:r>
              <a:rPr b="0" i="0" lang="en-US" sz="1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Actividades en tiempo libre</a:t>
            </a:r>
          </a:p>
          <a:p>
            <a:pPr indent="-2587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b="0" i="0" lang="en-US" sz="1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Time &amp; Schedules/</a:t>
            </a:r>
            <a:r>
              <a:rPr b="0" i="0" lang="en-US" sz="1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hora y su horario</a:t>
            </a:r>
          </a:p>
          <a:p>
            <a:pPr indent="-2587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b="0" i="0" lang="en-US" sz="1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Food</a:t>
            </a:r>
            <a:r>
              <a:rPr b="0" i="0" lang="en-US" sz="1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comida</a:t>
            </a:r>
          </a:p>
          <a:p>
            <a:pPr indent="-2587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b="0" i="0" lang="en-US" sz="1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Sports/</a:t>
            </a:r>
            <a:r>
              <a:rPr b="0" i="0" lang="en-US" sz="1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Los deportes</a:t>
            </a:r>
          </a:p>
          <a:p>
            <a:pPr indent="-2587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b="0" i="0" lang="en-US" sz="1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Likes/ Dislikes/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Gustos</a:t>
            </a:r>
          </a:p>
          <a:p>
            <a:pPr indent="-2587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b="0" i="0" lang="en-US" sz="1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Weather/Seasons</a:t>
            </a:r>
            <a:r>
              <a:rPr b="0" i="0" lang="en-US" sz="1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 tiempo y las estaciones</a:t>
            </a:r>
            <a:r>
              <a:rPr b="1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</a:p>
          <a:p>
            <a:pPr indent="-261620" lvl="0" marL="27432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idx="4294967295" type="title"/>
          </p:nvPr>
        </p:nvSpPr>
        <p:spPr>
          <a:xfrm>
            <a:off x="0" y="4572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Times New Roman"/>
              <a:buNone/>
            </a:pPr>
            <a:r>
              <a:rPr b="0" i="0" lang="en-US" sz="4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r>
            <a:r>
              <a:rPr b="0" baseline="30000" i="0" lang="en-US" sz="4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</a:t>
            </a:r>
            <a:r>
              <a:rPr b="0" i="0" lang="en-US" sz="4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Grade Curriculum</a:t>
            </a:r>
            <a:br>
              <a:rPr b="0" i="0" lang="en-US" sz="4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4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Temas del 8vo grado</a:t>
            </a:r>
          </a:p>
        </p:txBody>
      </p:sp>
      <p:sp>
        <p:nvSpPr>
          <p:cNvPr id="108" name="Shape 108"/>
          <p:cNvSpPr txBox="1"/>
          <p:nvPr>
            <p:ph idx="4294967295" type="body"/>
          </p:nvPr>
        </p:nvSpPr>
        <p:spPr>
          <a:xfrm>
            <a:off x="0" y="1340875"/>
            <a:ext cx="9110700" cy="582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1" i="0" sz="21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1" i="0" sz="21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b="0" i="0" lang="en-US" sz="21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 the end of the year, students will be familiar with the following topics:</a:t>
            </a:r>
          </a:p>
          <a:p>
            <a:pPr indent="-2587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b="1" i="0" lang="en-US" sz="1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>
                <a:solidFill>
                  <a:srgbClr val="FFFF00"/>
                </a:solidFill>
              </a:rPr>
              <a:t>Central America &amp; Describing self &amp; others/</a:t>
            </a:r>
            <a:r>
              <a:rPr lang="en-US" sz="1800">
                <a:solidFill>
                  <a:srgbClr val="FFFF00"/>
                </a:solidFill>
              </a:rPr>
              <a:t> </a:t>
            </a:r>
            <a:r>
              <a:rPr lang="en-US" sz="2200"/>
              <a:t>centroamerica y las descripciones</a:t>
            </a:r>
            <a:r>
              <a:rPr b="0" i="0" lang="en-US" sz="1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indent="-2587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b="0" i="0" lang="en-US" sz="1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>
                <a:solidFill>
                  <a:srgbClr val="FFFF00"/>
                </a:solidFill>
              </a:rPr>
              <a:t>Islands in the Caribbean &amp; The home/ </a:t>
            </a:r>
            <a:r>
              <a:rPr b="0" i="0" lang="en-US" sz="1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/>
              <a:t>Las antillas y la casa</a:t>
            </a:r>
          </a:p>
          <a:p>
            <a:pPr indent="-2587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b="1" lang="en-US">
                <a:solidFill>
                  <a:srgbClr val="FFFF00"/>
                </a:solidFill>
              </a:rPr>
              <a:t> </a:t>
            </a:r>
            <a:r>
              <a:rPr lang="en-US">
                <a:solidFill>
                  <a:srgbClr val="FFFF00"/>
                </a:solidFill>
              </a:rPr>
              <a:t> The Andes &amp; Shopping/ </a:t>
            </a:r>
            <a:r>
              <a:rPr lang="en-US"/>
              <a:t>Andes centrales y las compras</a:t>
            </a:r>
          </a:p>
          <a:p>
            <a:pPr indent="-2587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b="0" i="0" lang="en-US" sz="19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>
                <a:solidFill>
                  <a:srgbClr val="FFFF00"/>
                </a:solidFill>
              </a:rPr>
              <a:t>North America &amp; Food/  </a:t>
            </a:r>
            <a:r>
              <a:rPr lang="en-US"/>
              <a:t>Norteamerica y la comida</a:t>
            </a:r>
          </a:p>
          <a:p>
            <a:pPr indent="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00"/>
                </a:solidFill>
              </a:rPr>
              <a:t>-Advanced classes/Clases Avanzadas  7/8</a:t>
            </a:r>
          </a:p>
          <a:p>
            <a:pPr indent="-228600" lvl="0" marL="9144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</a:pPr>
            <a:r>
              <a:rPr lang="en-US">
                <a:solidFill>
                  <a:srgbClr val="FFFF00"/>
                </a:solidFill>
              </a:rPr>
              <a:t>Me amo como soy</a:t>
            </a:r>
          </a:p>
          <a:p>
            <a:pPr indent="-228600" lvl="0" marL="9144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</a:pPr>
            <a:r>
              <a:rPr lang="en-US">
                <a:solidFill>
                  <a:srgbClr val="FFFF00"/>
                </a:solidFill>
              </a:rPr>
              <a:t>Mi talento me hace feliz</a:t>
            </a:r>
          </a:p>
          <a:p>
            <a:pPr indent="-228600" lvl="0" marL="9144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</a:pPr>
            <a:r>
              <a:rPr lang="en-US">
                <a:solidFill>
                  <a:srgbClr val="FFFF00"/>
                </a:solidFill>
              </a:rPr>
              <a:t>Vuelo hacia mi imaginación</a:t>
            </a:r>
          </a:p>
          <a:p>
            <a:pPr indent="-228600" lvl="0" marL="9144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</a:pPr>
            <a:r>
              <a:rPr lang="en-US">
                <a:solidFill>
                  <a:srgbClr val="FFFF00"/>
                </a:solidFill>
              </a:rPr>
              <a:t>Cuido lo esencial </a:t>
            </a:r>
          </a:p>
          <a:p>
            <a:pPr indent="-258762" lvl="1" marL="63976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b="0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b="0" i="0" lang="en-US" sz="1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</a:t>
            </a: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b="0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b="0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b="0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2286000" y="3124200"/>
            <a:ext cx="41148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Pj04306420000[1]" id="110" name="Shape 1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83312" y="4873625"/>
            <a:ext cx="2960687" cy="1981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idx="4294967295" type="title"/>
          </p:nvPr>
        </p:nvSpPr>
        <p:spPr>
          <a:xfrm>
            <a:off x="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Times New Roman"/>
              <a:buNone/>
            </a:pPr>
            <a:r>
              <a:rPr b="0" i="0" lang="en-US" sz="4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Classroom Techniques</a:t>
            </a:r>
            <a:br>
              <a:rPr b="0" i="0" lang="en-US" sz="4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4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Maneras de enseñar</a:t>
            </a:r>
            <a:r>
              <a:rPr b="0" i="0" lang="en-US" sz="4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17" name="Shape 117"/>
          <p:cNvSpPr txBox="1"/>
          <p:nvPr>
            <p:ph idx="4294967295" type="body"/>
          </p:nvPr>
        </p:nvSpPr>
        <p:spPr>
          <a:xfrm>
            <a:off x="0" y="2301875"/>
            <a:ext cx="8229600" cy="45307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60350" lvl="0" marL="27305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b="0" i="0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Differentiated Instruction/</a:t>
            </a: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Instruccion individual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b="0" i="0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Cooperative learning &amp; Partnerships/</a:t>
            </a: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Aprendizaje en grupos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b="0" i="0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Student-centered lessons</a:t>
            </a: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Lecciones que influyen la participación de los estudiantes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b="0" i="0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Community of Learners/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Formación de grupos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 a.  Respect/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respeto</a:t>
            </a:r>
            <a:r>
              <a:rPr b="0" i="0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b.  Sharing Ideas/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compartir ideas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c.  Being open to others’ perspectives/ideas/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respetar las ideas de otros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b="0" i="0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Technology/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Tecnología 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28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60350" lvl="0" marL="2730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59999"/>
              <a:buFont typeface="Noto Symbol"/>
              <a:buNone/>
            </a:pPr>
            <a:r>
              <a:t/>
            </a:r>
            <a:endParaRPr b="0" i="0" sz="28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61620" lvl="0" marL="27432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59999"/>
              <a:buFont typeface="Noto Symbol"/>
              <a:buNone/>
            </a:pPr>
            <a:r>
              <a:t/>
            </a:r>
            <a:endParaRPr b="0" i="0" sz="28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MCj04404240000[1]" id="118" name="Shape 1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34200" y="5351462"/>
            <a:ext cx="1827211" cy="15065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idx="4294967295" type="title"/>
          </p:nvPr>
        </p:nvSpPr>
        <p:spPr>
          <a:xfrm>
            <a:off x="0" y="609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Times New Roman"/>
              <a:buNone/>
            </a:pPr>
            <a:r>
              <a:rPr b="0" i="0" lang="en-US" sz="4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Grading/ </a:t>
            </a:r>
            <a:r>
              <a:rPr b="0" i="0" lang="en-US" sz="4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Calificaciones</a:t>
            </a:r>
            <a:br>
              <a:rPr b="0" i="0" lang="en-US" sz="4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</a:p>
        </p:txBody>
      </p:sp>
      <p:sp>
        <p:nvSpPr>
          <p:cNvPr id="125" name="Shape 125"/>
          <p:cNvSpPr txBox="1"/>
          <p:nvPr>
            <p:ph idx="4294967295" type="body"/>
          </p:nvPr>
        </p:nvSpPr>
        <p:spPr>
          <a:xfrm>
            <a:off x="405049" y="1447800"/>
            <a:ext cx="7976999" cy="488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60350" lvl="0" marL="27305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2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60350" lvl="0" marL="27305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b="0" i="0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*Class Participation and Preparedness- 25%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Participación y preparación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b="0" i="0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*Homework-10%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b="0" i="0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Tarea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b="0" i="0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*Tests and Projects-35%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b="0" i="0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Exámenes y proyectos 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b="0" i="0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*Quizzes-30%</a:t>
            </a:r>
          </a:p>
          <a:p>
            <a:pPr indent="-260350" lvl="0" marL="27305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b="0" i="0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Pruebas</a:t>
            </a:r>
          </a:p>
          <a:p>
            <a:pPr indent="-260350" lvl="0" marL="273050" marR="0" rtl="0" algn="ctr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2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60350" lvl="0" marL="273050" marR="0" rtl="0" algn="ctr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2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60350" lvl="0" marL="273050" marR="0" rtl="0" algn="ctr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t/>
            </a:r>
            <a:endParaRPr b="0" i="0" sz="2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61620" lvl="0" marL="27432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59999"/>
              <a:buFont typeface="Noto Symbol"/>
              <a:buNone/>
            </a:pPr>
            <a:r>
              <a:t/>
            </a:r>
            <a:endParaRPr b="0" i="0" sz="2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MCj02512650000[1]" id="126" name="Shape 1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38800" y="2133600"/>
            <a:ext cx="2895600" cy="284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Elemental">
  <a:themeElements>
    <a:clrScheme name="Elemental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