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embeddedFontLst>
    <p:embeddedFont>
      <p:font typeface="Corsiva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92208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100" b="0" i="0" u="none" strike="noStrike" cap="none">
                <a:solidFill>
                  <a:srgbClr val="FFFFFF"/>
                </a:solidFill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822325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22325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74320" lvl="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lvl="1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lvl="2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lvl="3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lvl="4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lvl="5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lvl="6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lvl="7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lvl="8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100" b="0" i="0" u="none" strike="noStrike" cap="none">
                <a:solidFill>
                  <a:srgbClr val="FFFFFF"/>
                </a:solidFill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822325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22325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 rot="5400000">
            <a:off x="-914400" y="2133601"/>
            <a:ext cx="5181600" cy="213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 rot="5400000">
            <a:off x="3124200" y="457201"/>
            <a:ext cx="4572000" cy="502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lvl="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lvl="1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lvl="2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lvl="3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lvl="4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lvl="5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lvl="6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lvl="7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lvl="8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100" b="0" i="0" u="none" strike="noStrike" cap="none">
                <a:solidFill>
                  <a:srgbClr val="FFFFFF"/>
                </a:solidFill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822325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22325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 rot="5400000">
            <a:off x="3276600" y="-457199"/>
            <a:ext cx="3505199" cy="579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0" lvl="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lvl="1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lvl="2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lvl="3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lvl="4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lvl="5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lvl="6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lvl="7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lvl="8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100" b="0" i="0" u="none" strike="noStrike" cap="none">
                <a:solidFill>
                  <a:srgbClr val="FFFFFF"/>
                </a:solidFill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822325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22325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100" b="0" i="0" u="none" strike="noStrike" cap="none">
                <a:solidFill>
                  <a:srgbClr val="FFFFFF"/>
                </a:solidFill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822325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22325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rtl="0">
              <a:spcBef>
                <a:spcPts val="0"/>
              </a:spcBef>
              <a:defRPr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defRPr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defRPr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defRPr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defRPr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defRPr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defRPr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1344167" y="658368"/>
            <a:ext cx="3273552" cy="34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74320" lvl="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lvl="1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lvl="2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lvl="3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lvl="4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lvl="5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lvl="6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lvl="7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lvl="8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5029200" y="658368"/>
            <a:ext cx="3273552" cy="34321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74320" lvl="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lvl="1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lvl="2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lvl="3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lvl="4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lvl="5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lvl="6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lvl="7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lvl="8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100" b="0" i="0" u="none" strike="noStrike" cap="none">
                <a:solidFill>
                  <a:srgbClr val="FFFFFF"/>
                </a:solidFill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822325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22325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504652">
                  <a:alpha val="35686"/>
                </a:srgbClr>
              </a:gs>
              <a:gs pos="100000">
                <a:srgbClr val="242852">
                  <a:alpha val="9803"/>
                </a:srgbClr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" name="Shape 11"/>
          <p:cNvGrpSpPr/>
          <p:nvPr/>
        </p:nvGrpSpPr>
        <p:grpSpPr>
          <a:xfrm>
            <a:off x="1560512" y="811212"/>
            <a:ext cx="6870700" cy="6162674"/>
            <a:chOff x="1560512" y="811212"/>
            <a:chExt cx="6870700" cy="6162674"/>
          </a:xfrm>
        </p:grpSpPr>
        <p:pic>
          <p:nvPicPr>
            <p:cNvPr id="12" name="Shape 12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1560512" y="811212"/>
              <a:ext cx="6870700" cy="61626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Shape 13"/>
            <p:cNvSpPr txBox="1"/>
            <p:nvPr/>
          </p:nvSpPr>
          <p:spPr>
            <a:xfrm rot="-1920000">
              <a:off x="2433636" y="1874836"/>
              <a:ext cx="5119686" cy="40354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" name="Shape 14"/>
          <p:cNvGrpSpPr/>
          <p:nvPr/>
        </p:nvGrpSpPr>
        <p:grpSpPr>
          <a:xfrm>
            <a:off x="152400" y="712787"/>
            <a:ext cx="4681536" cy="5383212"/>
            <a:chOff x="152400" y="712787"/>
            <a:chExt cx="4681536" cy="5383212"/>
          </a:xfrm>
        </p:grpSpPr>
        <p:pic>
          <p:nvPicPr>
            <p:cNvPr id="15" name="Shape 15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152400" y="712787"/>
              <a:ext cx="4681536" cy="53832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Shape 16"/>
            <p:cNvSpPr txBox="1"/>
            <p:nvPr/>
          </p:nvSpPr>
          <p:spPr>
            <a:xfrm rot="-3960000">
              <a:off x="536575" y="1822450"/>
              <a:ext cx="3916361" cy="316706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7" name="Shape 17"/>
          <p:cNvGrpSpPr/>
          <p:nvPr/>
        </p:nvGrpSpPr>
        <p:grpSpPr>
          <a:xfrm>
            <a:off x="3481387" y="-146050"/>
            <a:ext cx="6070600" cy="5279638"/>
            <a:chOff x="3481387" y="-146050"/>
            <a:chExt cx="6070600" cy="5279638"/>
          </a:xfrm>
        </p:grpSpPr>
        <p:pic>
          <p:nvPicPr>
            <p:cNvPr id="18" name="Shape 18"/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>
              <a:off x="3481387" y="-146050"/>
              <a:ext cx="6070600" cy="527843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" name="Shape 19"/>
            <p:cNvSpPr txBox="1"/>
            <p:nvPr/>
          </p:nvSpPr>
          <p:spPr>
            <a:xfrm rot="-1920000">
              <a:off x="4227511" y="812799"/>
              <a:ext cx="4581524" cy="33623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4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74320" marR="0" lvl="0" indent="-181610" algn="l" rtl="0"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Font typeface="Noto Symbol"/>
              <a:buChar char="❧"/>
              <a:defRPr sz="21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640080" marR="0" lvl="1" indent="-186690" algn="l" rtl="0">
              <a:spcBef>
                <a:spcPts val="380"/>
              </a:spcBef>
              <a:buClr>
                <a:schemeClr val="lt1"/>
              </a:buClr>
              <a:buFont typeface="Noto Symbol"/>
              <a:buChar char="❧"/>
              <a:defRPr sz="1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05839" marR="0" lvl="2" indent="-191769" algn="l" rtl="0">
              <a:spcBef>
                <a:spcPts val="340"/>
              </a:spcBef>
              <a:buClr>
                <a:schemeClr val="lt1"/>
              </a:buClr>
              <a:buFont typeface="Noto Symbol"/>
              <a:buChar char="•"/>
              <a:defRPr sz="17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-205739" algn="l" rtl="0">
              <a:spcBef>
                <a:spcPts val="320"/>
              </a:spcBef>
              <a:buClr>
                <a:schemeClr val="lt1"/>
              </a:buClr>
              <a:buFont typeface="Noto Symbol"/>
              <a:buChar char="❧"/>
              <a:defRPr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645920" marR="0" lvl="4" indent="-204470" algn="l" rtl="0">
              <a:spcBef>
                <a:spcPts val="300"/>
              </a:spcBef>
              <a:buClr>
                <a:schemeClr val="lt1"/>
              </a:buClr>
              <a:buFont typeface="Noto Symbol"/>
              <a:buChar char="❧"/>
              <a:defRPr sz="15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1965960" marR="0" lvl="5" indent="-21082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240280" marR="0" lvl="6" indent="-205739" algn="l" rtl="0">
              <a:spcBef>
                <a:spcPts val="280"/>
              </a:spcBef>
              <a:buClr>
                <a:schemeClr val="lt1"/>
              </a:buClr>
              <a:buFont typeface="Noto Symbol"/>
              <a:buChar char="•"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2514600" marR="0" lvl="7" indent="-21336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2834640" marR="0" lvl="8" indent="-203200" algn="l" rtl="0">
              <a:spcBef>
                <a:spcPts val="280"/>
              </a:spcBef>
              <a:buClr>
                <a:schemeClr val="lt1"/>
              </a:buClr>
              <a:buFont typeface="Noto Symbol"/>
              <a:buChar char="❧"/>
              <a:defRPr sz="1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6172200" y="6154737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 sz="11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822325" y="6154737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22325" y="5842000"/>
            <a:ext cx="213359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91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mailto:e.hoyos@hackensackschools.org" TargetMode="External"/><Relationship Id="rId3" Type="http://schemas.openxmlformats.org/officeDocument/2006/relationships/hyperlink" Target="mailto:f.campolo@hackensackschools.org" TargetMode="External"/><Relationship Id="rId7" Type="http://schemas.openxmlformats.org/officeDocument/2006/relationships/hyperlink" Target="http://l.gutierrez-suero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.gutierrez-suero@hackensackschools.org" TargetMode="External"/><Relationship Id="rId11" Type="http://schemas.openxmlformats.org/officeDocument/2006/relationships/image" Target="../media/image12.png"/><Relationship Id="rId5" Type="http://schemas.openxmlformats.org/officeDocument/2006/relationships/hyperlink" Target="mailto:s.francobido@hackensackschools.org" TargetMode="External"/><Relationship Id="rId10" Type="http://schemas.openxmlformats.org/officeDocument/2006/relationships/hyperlink" Target="mailto:jasmin.sanchez@hackensackschools.org" TargetMode="External"/><Relationship Id="rId4" Type="http://schemas.openxmlformats.org/officeDocument/2006/relationships/hyperlink" Target="mailto:y.alvarado@hackensackschools.org" TargetMode="External"/><Relationship Id="rId9" Type="http://schemas.openxmlformats.org/officeDocument/2006/relationships/hyperlink" Target="mailto:m.monserrat@hackensackschools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4oxSkQi8D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ctrTitle" idx="4294967295"/>
          </p:nvPr>
        </p:nvSpPr>
        <p:spPr>
          <a:xfrm>
            <a:off x="609600" y="838200"/>
            <a:ext cx="8001000" cy="228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rsiva"/>
              <a:buNone/>
            </a:pPr>
            <a:r>
              <a:rPr lang="en-US" sz="5400" b="0" i="1" u="none" strike="noStrike" cap="none">
                <a:solidFill>
                  <a:srgbClr val="FFFF00"/>
                </a:solidFill>
                <a:latin typeface="Corsiva"/>
                <a:ea typeface="Corsiva"/>
                <a:cs typeface="Corsiva"/>
                <a:sym typeface="Corsiva"/>
              </a:rPr>
              <a:t/>
            </a:r>
            <a:br>
              <a:rPr lang="en-US" sz="5400" b="0" i="1" u="none" strike="noStrike" cap="none">
                <a:solidFill>
                  <a:srgbClr val="FFFF00"/>
                </a:solidFill>
                <a:latin typeface="Corsiva"/>
                <a:ea typeface="Corsiva"/>
                <a:cs typeface="Corsiva"/>
                <a:sym typeface="Corsiva"/>
              </a:rPr>
            </a:br>
            <a:r>
              <a:rPr lang="en-US" sz="5400" b="0" i="1" u="none" strike="noStrike" cap="none">
                <a:solidFill>
                  <a:srgbClr val="FFFF00"/>
                </a:solidFill>
                <a:latin typeface="Corsiva"/>
                <a:ea typeface="Corsiva"/>
                <a:cs typeface="Corsiva"/>
                <a:sym typeface="Corsiva"/>
              </a:rPr>
              <a:t>Hackensack Middle School</a:t>
            </a:r>
            <a:br>
              <a:rPr lang="en-US" sz="5400" b="0" i="1" u="none" strike="noStrike" cap="none">
                <a:solidFill>
                  <a:srgbClr val="FFFF00"/>
                </a:solidFill>
                <a:latin typeface="Corsiva"/>
                <a:ea typeface="Corsiva"/>
                <a:cs typeface="Corsiva"/>
                <a:sym typeface="Corsiva"/>
              </a:rPr>
            </a:br>
            <a:r>
              <a:rPr lang="en-US" sz="3600" b="0" i="1" u="none" strike="noStrike" cap="none">
                <a:solidFill>
                  <a:srgbClr val="FFFF00"/>
                </a:solidFill>
                <a:latin typeface="Corsiva"/>
                <a:ea typeface="Corsiva"/>
                <a:cs typeface="Corsiva"/>
                <a:sym typeface="Corsiva"/>
              </a:rPr>
              <a:t>SPANISH DEPARTMENT</a:t>
            </a:r>
            <a:r>
              <a:rPr lang="en-US" sz="36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36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6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36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54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¡</a:t>
            </a:r>
            <a:r>
              <a:rPr lang="en-US" sz="5400" b="0" i="0" u="none" strike="noStrike" cap="none">
                <a:solidFill>
                  <a:srgbClr val="FFFF00"/>
                </a:solidFill>
                <a:latin typeface="Corsiva"/>
                <a:ea typeface="Corsiva"/>
                <a:cs typeface="Corsiva"/>
                <a:sym typeface="Corsiva"/>
              </a:rPr>
              <a:t>Bienvenidos Padres!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subTitle" idx="4294967295"/>
          </p:nvPr>
        </p:nvSpPr>
        <p:spPr>
          <a:xfrm>
            <a:off x="-34925" y="3581400"/>
            <a:ext cx="9144000" cy="1676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8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Instructors:  </a:t>
            </a: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Sra. Campolo, Sra. </a:t>
            </a:r>
            <a:r>
              <a:rPr lang="en-US" sz="2800">
                <a:solidFill>
                  <a:srgbClr val="FFFF00"/>
                </a:solidFill>
              </a:rPr>
              <a:t>Castaño</a:t>
            </a: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Sra. Francobido, Sr</a:t>
            </a:r>
            <a:r>
              <a:rPr lang="en-US" sz="2800">
                <a:solidFill>
                  <a:srgbClr val="FFFF00"/>
                </a:solidFill>
              </a:rPr>
              <a:t>a</a:t>
            </a: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H</a:t>
            </a:r>
            <a:r>
              <a:rPr lang="en-US" sz="2800">
                <a:solidFill>
                  <a:srgbClr val="FFFF00"/>
                </a:solidFill>
              </a:rPr>
              <a:t>ernández</a:t>
            </a: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Sra. Monserrat, Sr</a:t>
            </a:r>
            <a:r>
              <a:rPr lang="en-US" sz="2800">
                <a:solidFill>
                  <a:srgbClr val="FFFF00"/>
                </a:solidFill>
              </a:rPr>
              <a:t>ta. Gutiérrez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Srta. Sánchez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274320" marR="0" lvl="0" indent="-26162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</a:pPr>
            <a:endParaRPr sz="28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6" name="Shape 66" descr="MCj03973760000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49175" y="4571999"/>
            <a:ext cx="25599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Shape 67"/>
          <p:cNvSpPr txBox="1"/>
          <p:nvPr/>
        </p:nvSpPr>
        <p:spPr>
          <a:xfrm>
            <a:off x="-34925" y="5521575"/>
            <a:ext cx="6781800" cy="167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Mr. Rogelio Suárez</a:t>
            </a:r>
          </a:p>
          <a:p>
            <a:pPr lvl="0">
              <a:spcBef>
                <a:spcPts val="0"/>
              </a:spcBef>
              <a:buNone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Director of Bilingual/ESL/World Languages</a:t>
            </a:r>
          </a:p>
          <a:p>
            <a:pPr lvl="0">
              <a:spcBef>
                <a:spcPts val="0"/>
              </a:spcBef>
              <a:buNone/>
            </a:pPr>
            <a:r>
              <a:rPr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r.suárez@hackensackschools.org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424800" y="1580175"/>
            <a:ext cx="7804799" cy="3657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273050" marR="0" lvl="0" indent="-2603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</a:pPr>
            <a:r>
              <a:rPr lang="en-US" sz="26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√+ = 100% (perfect/ on time)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Times New Roman"/>
              <a:buNone/>
            </a:pPr>
            <a:r>
              <a:rPr lang="en-US" sz="2600" b="1" i="0" u="none" strike="noStrike" cap="non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2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(perfecto/a tiempo)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</a:pPr>
            <a:r>
              <a:rPr lang="en-US" sz="26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√   =   85% (attempt/partially 	correct) 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2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(ha hecho un  intento/parcialmente correcto)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</a:pPr>
            <a:r>
              <a:rPr lang="en-US" sz="26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√- =   70% (attempt/ mostly wrong)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FFC000"/>
              </a:buClr>
              <a:buSzPct val="25000"/>
              <a:buFont typeface="Times New Roman"/>
              <a:buNone/>
            </a:pPr>
            <a:r>
              <a:rPr lang="en-US" sz="2600" b="1" i="0" u="none" strike="noStrike" cap="none">
                <a:solidFill>
                  <a:srgbClr val="FFC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2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(ha hecho un i</a:t>
            </a:r>
            <a:r>
              <a:rPr lang="en-US" sz="2200" b="1"/>
              <a:t>ntento/</a:t>
            </a:r>
            <a:r>
              <a:rPr lang="en-US" sz="22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parcialmente incorrecto)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424800" y="474875"/>
            <a:ext cx="8294400" cy="1010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4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Check system</a:t>
            </a:r>
            <a:br>
              <a:rPr lang="en-US" sz="4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Sistema con marcas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 idx="4294967295"/>
          </p:nvPr>
        </p:nvSpPr>
        <p:spPr>
          <a:xfrm>
            <a:off x="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lang="en-US" sz="4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Can You Do?</a:t>
            </a:r>
            <a:br>
              <a:rPr lang="en-US" sz="4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 que usted puede hacer…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body" idx="4294967295"/>
          </p:nvPr>
        </p:nvSpPr>
        <p:spPr>
          <a:xfrm>
            <a:off x="30161" y="1447800"/>
            <a:ext cx="8229600" cy="495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273050" marR="0" lvl="0" indent="-260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24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lang="en-US" sz="24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Ask your child to teach you Spanish!</a:t>
            </a:r>
          </a:p>
          <a:p>
            <a:pPr marL="639762" marR="0" lvl="1" indent="-25876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Char char="❧"/>
            </a:pPr>
            <a:r>
              <a:rPr lang="en-US"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Pídale a su hijo/a que le hable en español</a:t>
            </a:r>
          </a:p>
          <a:p>
            <a:pPr marL="273050" marR="0" lvl="0" indent="-2603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lang="en-US" sz="24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Ensure your child is completing his/her Spanish homework</a:t>
            </a:r>
          </a:p>
          <a:p>
            <a:pPr marL="639762" marR="0" lvl="1" indent="-25876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Char char="❧"/>
            </a:pPr>
            <a:r>
              <a:rPr lang="en-US"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Asegúrese que su hijo/a este completando su tarea</a:t>
            </a:r>
          </a:p>
          <a:p>
            <a:pPr marL="273050" marR="0" lvl="0" indent="-2603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lang="en-US" sz="24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Communicate to teacher any concerns or updates about your child</a:t>
            </a:r>
          </a:p>
          <a:p>
            <a:pPr marL="639762" marR="0" lvl="1" indent="-25876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Char char="❧"/>
            </a:pPr>
            <a:r>
              <a:rPr lang="en-US"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Comuníquese con la profesora de español</a:t>
            </a:r>
          </a:p>
          <a:p>
            <a:pPr marL="273050" marR="0" lvl="0" indent="-2603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lang="en-US" sz="24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Emphasize the importance of learning another language! </a:t>
            </a:r>
          </a:p>
          <a:p>
            <a:pPr marL="639762" marR="0" lvl="1" indent="-25876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Char char="❧"/>
            </a:pPr>
            <a:r>
              <a:rPr lang="en-US" sz="2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Háblele acerca de la importancia de aprender otro idioma</a:t>
            </a:r>
          </a:p>
          <a:p>
            <a:pPr marL="273050" marR="0" lvl="0" indent="-26035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24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marR="0" lvl="0" indent="-26162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</a:pPr>
            <a:endParaRPr sz="24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0" name="Shape 140" descr="MCBD19971_0000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64411" y="4937125"/>
            <a:ext cx="1779587" cy="1920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 idx="4294967295"/>
          </p:nvPr>
        </p:nvSpPr>
        <p:spPr>
          <a:xfrm>
            <a:off x="0" y="0"/>
            <a:ext cx="5867400" cy="1139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lang="en-US" sz="4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Miscellaneous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4294967295"/>
          </p:nvPr>
        </p:nvSpPr>
        <p:spPr>
          <a:xfrm>
            <a:off x="0" y="2133600"/>
            <a:ext cx="8229600" cy="4724400"/>
          </a:xfrm>
          <a:prstGeom prst="rect">
            <a:avLst/>
          </a:prstGeom>
          <a:solidFill>
            <a:srgbClr val="C9CBE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73050" marR="0" lvl="0" indent="-2603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endParaRPr/>
          </a:p>
          <a:p>
            <a:pPr marL="273050" marR="0" lvl="0" indent="-2603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endParaRPr sz="1800">
              <a:solidFill>
                <a:schemeClr val="dk1"/>
              </a:solidFill>
            </a:endParaRPr>
          </a:p>
          <a:p>
            <a:pPr marL="273050" marR="0" lvl="0" indent="-2603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Sra. Campolo:  </a:t>
            </a:r>
            <a:r>
              <a:rPr lang="en-US" sz="1800" b="0" i="0" u="sng" strike="noStrike" cap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f.campolo@hackensackschools.org</a:t>
            </a:r>
          </a:p>
          <a:p>
            <a:pPr marL="273050" lvl="0" indent="-26035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25000"/>
              <a:buFont typeface="Noto Symbol"/>
              <a:buNone/>
            </a:pPr>
            <a:endParaRPr sz="1800">
              <a:solidFill>
                <a:schemeClr val="dk1"/>
              </a:solidFill>
            </a:endParaRPr>
          </a:p>
          <a:p>
            <a:pPr marL="273050" lvl="0" indent="-26035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25000"/>
              <a:buFont typeface="Noto Symbol"/>
              <a:buNone/>
            </a:pPr>
            <a:r>
              <a:rPr lang="en-US" sz="1800">
                <a:solidFill>
                  <a:schemeClr val="dk1"/>
                </a:solidFill>
              </a:rPr>
              <a:t>Sra.Castaño:  </a:t>
            </a:r>
            <a:r>
              <a:rPr lang="en-US" sz="1800" u="sng">
                <a:solidFill>
                  <a:schemeClr val="hlink"/>
                </a:solidFill>
                <a:hlinkClick r:id="rId4"/>
              </a:rPr>
              <a:t>y.castano@hackensackschools.org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Sra. Francobido:  </a:t>
            </a:r>
            <a:r>
              <a:rPr lang="en-US" sz="1800" b="0" i="0" u="sng" strike="noStrike" cap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s.francobido@hackensackschools.org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endParaRPr/>
          </a:p>
          <a:p>
            <a:pPr marL="12700" lvl="0" indent="0" rtl="0">
              <a:lnSpc>
                <a:spcPct val="80000"/>
              </a:lnSpc>
              <a:spcBef>
                <a:spcPts val="360"/>
              </a:spcBef>
              <a:buClr>
                <a:schemeClr val="dk1"/>
              </a:buClr>
              <a:buSzPct val="25000"/>
              <a:buFont typeface="Noto Symbol"/>
              <a:buNone/>
            </a:pPr>
            <a:r>
              <a:rPr lang="en-US" sz="1800">
                <a:solidFill>
                  <a:schemeClr val="dk1"/>
                </a:solidFill>
              </a:rPr>
              <a:t>Srta. Gutiérrez  </a:t>
            </a:r>
            <a:r>
              <a:rPr lang="en-US" sz="1800" u="sng">
                <a:solidFill>
                  <a:schemeClr val="hlink"/>
                </a:solidFill>
                <a:hlinkClick r:id="rId6"/>
              </a:rPr>
              <a:t>l.gutierrez-suero</a:t>
            </a:r>
            <a:r>
              <a:rPr lang="en-US" sz="1800" u="sng">
                <a:solidFill>
                  <a:schemeClr val="hlink"/>
                </a:solidFill>
                <a:hlinkClick r:id="rId7"/>
              </a:rPr>
              <a:t>@hackensackschools.org</a:t>
            </a:r>
            <a:r>
              <a:rPr lang="en-US" sz="1800">
                <a:solidFill>
                  <a:schemeClr val="dk1"/>
                </a:solidFill>
              </a:rPr>
              <a:t>     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</a:t>
            </a:r>
            <a:r>
              <a:rPr lang="en-US" sz="1800">
                <a:solidFill>
                  <a:schemeClr val="dk1"/>
                </a:solidFill>
              </a:rPr>
              <a:t>a. Hernández</a:t>
            </a: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    </a:t>
            </a:r>
            <a:r>
              <a:rPr lang="en-US" sz="1800" b="0" i="0" u="sng" strike="noStrike" cap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8"/>
              </a:rPr>
              <a:t>e.h</a:t>
            </a:r>
            <a:r>
              <a:rPr lang="en-US" sz="1800" u="sng">
                <a:solidFill>
                  <a:schemeClr val="hlink"/>
                </a:solidFill>
                <a:hlinkClick r:id="rId8"/>
              </a:rPr>
              <a:t>ernandez</a:t>
            </a:r>
            <a:r>
              <a:rPr lang="en-US" sz="1800" b="0" i="0" u="sng" strike="noStrike" cap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8"/>
              </a:rPr>
              <a:t>@hackensackschools.org</a:t>
            </a:r>
          </a:p>
          <a:p>
            <a:pPr marL="0" marR="0" lvl="0" indent="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2700" marR="0" lvl="0" indent="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Sra. Monserrat </a:t>
            </a:r>
            <a:r>
              <a:rPr lang="en-US" sz="1800" b="0" i="0" u="sng" strike="noStrike" cap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9"/>
              </a:rPr>
              <a:t>m.monserrat@hackensackschools.org</a:t>
            </a: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0" marR="0" lvl="0" indent="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endParaRPr sz="180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Srta. Sánchez:  </a:t>
            </a:r>
            <a:r>
              <a:rPr lang="en-US" sz="1800" b="0" i="0" u="sng" strike="noStrike" cap="non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10"/>
              </a:rPr>
              <a:t>jasmin.sanchez@hackensackschools.org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18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18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18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20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marR="0" lvl="0" indent="-26162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None/>
            </a:pPr>
            <a:endParaRPr sz="20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8" name="Shape 148" descr="MCj04344110000[1]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480050" y="0"/>
            <a:ext cx="3663950" cy="28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Shape 149"/>
          <p:cNvSpPr txBox="1"/>
          <p:nvPr/>
        </p:nvSpPr>
        <p:spPr>
          <a:xfrm>
            <a:off x="0" y="1050450"/>
            <a:ext cx="4246799" cy="735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73050" marR="0" lvl="0" indent="-2603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</a:pPr>
            <a:r>
              <a:rPr lang="en-US" sz="2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Our e-mail addresses are:</a:t>
            </a:r>
          </a:p>
          <a:p>
            <a:pPr marL="273050" marR="0" lvl="0" indent="-3111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Times New Roman"/>
              <a:buChar char="❧"/>
            </a:pPr>
            <a:r>
              <a:rPr lang="en-US" sz="20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Nuestros correos electrónicos: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750325" y="0"/>
            <a:ext cx="7293299" cy="1830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is it important to learn Spanish??</a:t>
            </a:r>
            <a:br>
              <a:rPr lang="en-US" sz="3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31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 importante aprender español porque…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247675" y="2776200"/>
            <a:ext cx="8298600" cy="302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Char char="★"/>
            </a:pPr>
            <a:r>
              <a:rPr lang="en-US" sz="2400">
                <a:solidFill>
                  <a:schemeClr val="lt1"/>
                </a:solidFill>
              </a:rPr>
              <a:t>Discuss with your partner one way Spanish is useful in daily life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</a:endParaRPr>
          </a:p>
          <a:p>
            <a:pPr marL="457200" lvl="0" indent="-381000" rtl="0">
              <a:spcBef>
                <a:spcPts val="0"/>
              </a:spcBef>
              <a:buClr>
                <a:schemeClr val="lt1"/>
              </a:buClr>
              <a:buSzPct val="100000"/>
              <a:buChar char="★"/>
            </a:pPr>
            <a:r>
              <a:rPr lang="en-US" sz="2400">
                <a:solidFill>
                  <a:schemeClr val="lt1"/>
                </a:solidFill>
              </a:rPr>
              <a:t>Den un ejemplo de cómo el español es útil en su vida diaria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2400" u="sng">
                <a:solidFill>
                  <a:schemeClr val="hlink"/>
                </a:solidFill>
                <a:hlinkClick r:id="rId3"/>
              </a:rPr>
              <a:t>https://www.youtube.com/watch?v=x4oxSkQi8D0</a:t>
            </a: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2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 idx="4294967295"/>
          </p:nvPr>
        </p:nvSpPr>
        <p:spPr>
          <a:xfrm>
            <a:off x="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lang="en-US" sz="4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Textbooks/ </a:t>
            </a:r>
            <a:r>
              <a:rPr lang="en-US" sz="4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Libros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4294967295"/>
          </p:nvPr>
        </p:nvSpPr>
        <p:spPr>
          <a:xfrm>
            <a:off x="471300" y="1600200"/>
            <a:ext cx="7758300" cy="4978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273050" marR="0" lvl="0" indent="-2603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44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44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44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44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32131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Noto Symbol"/>
              <a:buChar char="❧"/>
            </a:pPr>
            <a:r>
              <a:rPr lang="en-US" sz="36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Grades 5 &amp; 6-En Español, 1a</a:t>
            </a:r>
          </a:p>
          <a:p>
            <a:pPr marL="273050" marR="0" lvl="0" indent="-32131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Noto Symbol"/>
              <a:buChar char="❧"/>
            </a:pPr>
            <a:r>
              <a:rPr lang="en-US" sz="36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Grades 7 -En Español, 1b</a:t>
            </a:r>
          </a:p>
          <a:p>
            <a:pPr marL="273050" marR="0" lvl="0" indent="-32131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Noto Symbol"/>
              <a:buChar char="❧"/>
            </a:pPr>
            <a:r>
              <a:rPr lang="en-US" sz="3600">
                <a:solidFill>
                  <a:srgbClr val="FFFF00"/>
                </a:solidFill>
              </a:rPr>
              <a:t>Grades 7 &amp; 8 Advanced- Español 4</a:t>
            </a:r>
          </a:p>
          <a:p>
            <a:pPr marL="273050" marR="0" lvl="0" indent="-32131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Noto Symbol"/>
              <a:buChar char="❧"/>
            </a:pPr>
            <a:r>
              <a:rPr lang="en-US" sz="3600">
                <a:solidFill>
                  <a:srgbClr val="FFFF00"/>
                </a:solidFill>
              </a:rPr>
              <a:t>Grade 8-Español (HS Level 2)</a:t>
            </a:r>
          </a:p>
          <a:p>
            <a:pPr marL="0" marR="0" lvl="0" indent="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None/>
            </a:pPr>
            <a:endParaRPr sz="4400">
              <a:solidFill>
                <a:srgbClr val="FFFF00"/>
              </a:solidFill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880"/>
              </a:spcBef>
              <a:spcAft>
                <a:spcPts val="0"/>
              </a:spcAft>
              <a:buNone/>
            </a:pPr>
            <a:endParaRPr sz="4400">
              <a:solidFill>
                <a:srgbClr val="FFFF00"/>
              </a:solidFill>
            </a:endParaRPr>
          </a:p>
        </p:txBody>
      </p:sp>
      <p:pic>
        <p:nvPicPr>
          <p:cNvPr id="81" name="Shape 81" descr="MCj02906850000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29825" y="1600200"/>
            <a:ext cx="2866500" cy="183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 idx="4294967295"/>
          </p:nvPr>
        </p:nvSpPr>
        <p:spPr>
          <a:xfrm>
            <a:off x="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lang="en-US" sz="4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r>
              <a:rPr lang="en-US" sz="4000" b="0" i="0" u="none" strike="noStrike" cap="none" baseline="300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lang="en-US" sz="4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Grade Curriculum</a:t>
            </a:r>
            <a:br>
              <a:rPr lang="en-US" sz="4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Temas del 5to grado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4294967295"/>
          </p:nvPr>
        </p:nvSpPr>
        <p:spPr>
          <a:xfrm>
            <a:off x="0" y="1752600"/>
            <a:ext cx="8534399" cy="4876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273050" marR="0" lvl="0" indent="-260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</a:pPr>
            <a:r>
              <a:rPr lang="en-US" sz="26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the end of the year, students will be familiar with the following topics:</a:t>
            </a:r>
          </a:p>
          <a:p>
            <a:pPr marL="273050" marR="0" lvl="0" indent="-26035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None/>
            </a:pPr>
            <a:endParaRPr sz="26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39762" marR="0" lvl="1" indent="-25876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lang="en-US" sz="22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Greetings and introductions/ </a:t>
            </a:r>
            <a:r>
              <a:rPr lang="en-US" sz="1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Saludos e introducciones</a:t>
            </a:r>
          </a:p>
          <a:p>
            <a:pPr marL="639762" marR="0" lvl="1" indent="-25876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lang="en-US" sz="22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Polite expressions in common settings (ie. restaurants, stores, etc.)/ </a:t>
            </a:r>
            <a:r>
              <a:rPr lang="en-US" sz="1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modales</a:t>
            </a:r>
          </a:p>
          <a:p>
            <a:pPr marL="639762" marR="0" lvl="1" indent="-25876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CCECFF"/>
              </a:buClr>
              <a:buSzPct val="59999"/>
              <a:buFont typeface="Noto Symbol"/>
              <a:buChar char="❧"/>
            </a:pPr>
            <a:r>
              <a:rPr lang="en-US" sz="22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Asking and responding to questions about oneself (ie. Name, nationality, spoken language(s), favorite color(s) , etc.)/ </a:t>
            </a:r>
            <a:r>
              <a:rPr lang="en-US" sz="1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hablar acerca de si mismo</a:t>
            </a:r>
          </a:p>
          <a:p>
            <a:pPr marL="639762" marR="0" lvl="1" indent="-25876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lang="en-US" sz="22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Asking and responding to questions about the days of the week/months/date/ </a:t>
            </a:r>
            <a:r>
              <a:rPr lang="en-US" sz="1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hablar acerca del día y fecha</a:t>
            </a:r>
          </a:p>
          <a:p>
            <a:pPr marL="639762" marR="0" lvl="1" indent="-25876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lang="en-US" sz="22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Spanish-speaking </a:t>
            </a: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world/countries</a:t>
            </a:r>
            <a:r>
              <a:rPr lang="en-US" sz="1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/Los países hispanohablantes </a:t>
            </a:r>
          </a:p>
        </p:txBody>
      </p:sp>
      <p:pic>
        <p:nvPicPr>
          <p:cNvPr id="88" name="Shape 88" descr="MPj04306420000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35850" y="228600"/>
            <a:ext cx="1676399" cy="11223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 idx="4294967295"/>
          </p:nvPr>
        </p:nvSpPr>
        <p:spPr>
          <a:xfrm>
            <a:off x="152400" y="304800"/>
            <a:ext cx="8229600" cy="1417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lang="en-US" sz="4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4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r>
              <a:rPr lang="en-US" sz="4900" b="0" i="0" u="none" strike="noStrike" cap="none" baseline="300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lang="en-US" sz="4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Grade Curriculum</a:t>
            </a:r>
            <a:br>
              <a:rPr lang="en-US" sz="4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Temas del 6to grado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4294967295"/>
          </p:nvPr>
        </p:nvSpPr>
        <p:spPr>
          <a:xfrm>
            <a:off x="31750" y="2209800"/>
            <a:ext cx="8534399" cy="4117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273050" marR="0" lvl="0" indent="-2603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</a:pPr>
            <a:r>
              <a:rPr lang="en-US" sz="21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the end of the year, students will be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42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1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familiar with the following topics: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28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39762" marR="0" lvl="1" indent="-25876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Describing people/</a:t>
            </a:r>
            <a:r>
              <a:rPr lang="en-US" sz="1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Describir otras personas</a:t>
            </a:r>
          </a:p>
          <a:p>
            <a:pPr marL="639762" marR="0" lvl="1" indent="-25876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Describing people’s likes and </a:t>
            </a:r>
            <a:r>
              <a:rPr lang="en-US" sz="24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dislikes/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Describir los gustos de otros</a:t>
            </a:r>
          </a:p>
          <a:p>
            <a:pPr marL="639762" marR="0" lvl="1" indent="-25876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family  and important family </a:t>
            </a:r>
            <a:r>
              <a:rPr lang="en-US" sz="24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dates/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familia y fechas importantes</a:t>
            </a:r>
            <a:r>
              <a:rPr lang="en-US" sz="24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639762" marR="0" lvl="1" indent="-25876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 life</a:t>
            </a:r>
            <a:r>
              <a:rPr lang="en-US" sz="1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escuela</a:t>
            </a:r>
          </a:p>
          <a:p>
            <a:pPr marL="639762" marR="0" lvl="1" indent="-25876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weather and clothing</a:t>
            </a:r>
            <a:r>
              <a:rPr lang="en-US" sz="1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 tiempo y la ropa</a:t>
            </a:r>
          </a:p>
          <a:p>
            <a:pPr marL="639762" marR="0" lvl="1" indent="-25876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Cultural holidays/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Días festivos</a:t>
            </a:r>
          </a:p>
          <a:p>
            <a:pPr marL="639762" marR="0" lvl="1" indent="-258762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24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39762" marR="0" lvl="1" indent="-258762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</a:pPr>
            <a:endParaRPr sz="24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marR="0" lvl="0" indent="-26162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</a:pPr>
            <a:endParaRPr sz="24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 idx="4294967295"/>
          </p:nvPr>
        </p:nvSpPr>
        <p:spPr>
          <a:xfrm>
            <a:off x="152400" y="533400"/>
            <a:ext cx="8001000" cy="8683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lang="en-US" sz="4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r>
            <a:r>
              <a:rPr lang="en-US" sz="4000" b="0" i="0" u="none" strike="noStrike" cap="none" baseline="300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lang="en-US" sz="4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Grade Curriculum</a:t>
            </a:r>
            <a:br>
              <a:rPr lang="en-US" sz="4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Temas del  7mo grado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4294967295"/>
          </p:nvPr>
        </p:nvSpPr>
        <p:spPr>
          <a:xfrm>
            <a:off x="0" y="1143000"/>
            <a:ext cx="9144000" cy="541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273050" marR="0" lvl="0" indent="-260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273050" marR="0" lvl="0" indent="-2603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28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FFFF00"/>
              </a:buClr>
              <a:buSzPct val="60000"/>
              <a:buFont typeface="Noto Symbol"/>
              <a:buChar char="❧"/>
            </a:pPr>
            <a:r>
              <a:rPr lang="en-US" sz="21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the end of the year, students will be familiar with the following topics:</a:t>
            </a:r>
          </a:p>
          <a:p>
            <a:pPr marL="273050" marR="0" lvl="0" indent="-26035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None/>
            </a:pPr>
            <a:endParaRPr sz="21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39762" marR="0" lvl="1" indent="-25876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lang="en-US" sz="2400">
                <a:solidFill>
                  <a:srgbClr val="FFFF00"/>
                </a:solidFill>
              </a:rPr>
              <a:t>  </a:t>
            </a: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School/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escuela</a:t>
            </a:r>
          </a:p>
          <a:p>
            <a:pPr marL="639762" marR="0" lvl="1" indent="-25876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After school activities</a:t>
            </a:r>
            <a:r>
              <a:rPr lang="en-US" sz="1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Actividades en tiempo libre</a:t>
            </a:r>
          </a:p>
          <a:p>
            <a:pPr marL="639762" marR="0" lvl="1" indent="-25876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Time &amp; Schedules/</a:t>
            </a:r>
            <a:r>
              <a:rPr lang="en-US" sz="1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hora y su horario</a:t>
            </a:r>
          </a:p>
          <a:p>
            <a:pPr marL="639762" marR="0" lvl="1" indent="-25876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Food</a:t>
            </a:r>
            <a:r>
              <a:rPr lang="en-US" sz="1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comida</a:t>
            </a:r>
          </a:p>
          <a:p>
            <a:pPr marL="639762" marR="0" lvl="1" indent="-25876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Sports/</a:t>
            </a:r>
            <a:r>
              <a:rPr lang="en-US" sz="1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Los deportes</a:t>
            </a:r>
          </a:p>
          <a:p>
            <a:pPr marL="639762" marR="0" lvl="1" indent="-25876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Likes/ Dislikes/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Gustos</a:t>
            </a:r>
          </a:p>
          <a:p>
            <a:pPr marL="639762" marR="0" lvl="1" indent="-25876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Weather/Seasons</a:t>
            </a:r>
            <a:r>
              <a:rPr lang="en-US" sz="19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 tiempo y las estaciones</a:t>
            </a:r>
            <a:r>
              <a:rPr lang="en-US" sz="20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</a:p>
          <a:p>
            <a:pPr marL="274320" marR="0" lvl="0" indent="-26162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60000"/>
              <a:buFont typeface="Noto Symbol"/>
              <a:buNone/>
            </a:pPr>
            <a:endParaRPr sz="20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 idx="4294967295"/>
          </p:nvPr>
        </p:nvSpPr>
        <p:spPr>
          <a:xfrm>
            <a:off x="0" y="457200"/>
            <a:ext cx="8229600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lang="en-US" sz="4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r>
              <a:rPr lang="en-US" sz="4000" b="0" i="0" u="none" strike="noStrike" cap="none" baseline="300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lang="en-US" sz="4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Grade Curriculum</a:t>
            </a:r>
            <a:br>
              <a:rPr lang="en-US" sz="4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Temas del 8vo grado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4294967295"/>
          </p:nvPr>
        </p:nvSpPr>
        <p:spPr>
          <a:xfrm>
            <a:off x="0" y="1340875"/>
            <a:ext cx="9110700" cy="582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21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2100" b="1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1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the end of the year, students will be familiar with the following topics:</a:t>
            </a:r>
          </a:p>
          <a:p>
            <a:pPr marL="639762" marR="0" lvl="1" indent="-258762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lang="en-US" sz="1900" b="1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>
                <a:solidFill>
                  <a:srgbClr val="FFFF00"/>
                </a:solidFill>
              </a:rPr>
              <a:t>Central America &amp; Describing self &amp; others/</a:t>
            </a:r>
            <a:r>
              <a:rPr lang="en-US" sz="1800">
                <a:solidFill>
                  <a:srgbClr val="FFFF00"/>
                </a:solidFill>
              </a:rPr>
              <a:t> </a:t>
            </a:r>
            <a:r>
              <a:rPr lang="en-US" sz="2200"/>
              <a:t>centroamerica y las descripciones</a:t>
            </a:r>
            <a:r>
              <a:rPr lang="en-US" sz="1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639762" marR="0" lvl="1" indent="-258762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>
                <a:solidFill>
                  <a:srgbClr val="FFFF00"/>
                </a:solidFill>
              </a:rPr>
              <a:t>Islands in the Caribbean &amp; The home/ </a:t>
            </a: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/>
              <a:t>Las antillas y la casa</a:t>
            </a:r>
          </a:p>
          <a:p>
            <a:pPr marL="639762" marR="0" lvl="1" indent="-258762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lang="en-US" b="1">
                <a:solidFill>
                  <a:srgbClr val="FFFF00"/>
                </a:solidFill>
              </a:rPr>
              <a:t> </a:t>
            </a:r>
            <a:r>
              <a:rPr lang="en-US">
                <a:solidFill>
                  <a:srgbClr val="FFFF00"/>
                </a:solidFill>
              </a:rPr>
              <a:t> The Andes &amp; Shopping/ </a:t>
            </a:r>
            <a:r>
              <a:rPr lang="en-US"/>
              <a:t>Andes centrales y las compras</a:t>
            </a:r>
          </a:p>
          <a:p>
            <a:pPr marL="639762" marR="0" lvl="1" indent="-258762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75789"/>
              <a:buFont typeface="Noto Symbol"/>
              <a:buChar char="❧"/>
            </a:pPr>
            <a:r>
              <a:rPr lang="en-US" sz="19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>
                <a:solidFill>
                  <a:srgbClr val="FFFF00"/>
                </a:solidFill>
              </a:rPr>
              <a:t>North America &amp; Food/  </a:t>
            </a:r>
            <a:r>
              <a:rPr lang="en-US"/>
              <a:t>Norteamerica y la comida</a:t>
            </a:r>
          </a:p>
          <a:p>
            <a:pPr marL="45720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FF00"/>
                </a:solidFill>
              </a:rPr>
              <a:t>-Advanced classes/Clases Avanzadas  7/8</a:t>
            </a:r>
          </a:p>
          <a:p>
            <a:pPr marL="9144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</a:pPr>
            <a:r>
              <a:rPr lang="en-US">
                <a:solidFill>
                  <a:srgbClr val="FFFF00"/>
                </a:solidFill>
              </a:rPr>
              <a:t>Me amo como soy</a:t>
            </a:r>
          </a:p>
          <a:p>
            <a:pPr marL="9144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</a:pPr>
            <a:r>
              <a:rPr lang="en-US">
                <a:solidFill>
                  <a:srgbClr val="FFFF00"/>
                </a:solidFill>
              </a:rPr>
              <a:t>Mi talento me hace feliz</a:t>
            </a:r>
          </a:p>
          <a:p>
            <a:pPr marL="9144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</a:pPr>
            <a:r>
              <a:rPr lang="en-US">
                <a:solidFill>
                  <a:srgbClr val="FFFF00"/>
                </a:solidFill>
              </a:rPr>
              <a:t>Vuelo hacia mi imaginación</a:t>
            </a:r>
          </a:p>
          <a:p>
            <a:pPr marL="9144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</a:pPr>
            <a:r>
              <a:rPr lang="en-US">
                <a:solidFill>
                  <a:srgbClr val="FFFF00"/>
                </a:solidFill>
              </a:rPr>
              <a:t>Cuido lo esencial </a:t>
            </a:r>
          </a:p>
          <a:p>
            <a:pPr marL="639762" marR="0" lvl="1" indent="-25876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1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</a:t>
            </a:r>
          </a:p>
          <a:p>
            <a:pPr marL="0" marR="0" lvl="0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</a:p>
          <a:p>
            <a:pPr marL="0" marR="0" lvl="0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</a:p>
          <a:p>
            <a:pPr marL="0" marR="0" lvl="0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2286000" y="3124200"/>
            <a:ext cx="4114800" cy="3667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0" name="Shape 110" descr="MPj04306420000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83312" y="4873625"/>
            <a:ext cx="2960687" cy="1981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 idx="4294967295"/>
          </p:nvPr>
        </p:nvSpPr>
        <p:spPr>
          <a:xfrm>
            <a:off x="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lang="en-US" sz="4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Classroom Techniques</a:t>
            </a:r>
            <a:br>
              <a:rPr lang="en-US" sz="4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0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Maneras de enseñar</a:t>
            </a:r>
            <a:r>
              <a:rPr lang="en-US" sz="40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4294967295"/>
          </p:nvPr>
        </p:nvSpPr>
        <p:spPr>
          <a:xfrm>
            <a:off x="0" y="2301875"/>
            <a:ext cx="8229600" cy="4530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273050" marR="0" lvl="0" indent="-2603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Differentiated Instruction/</a:t>
            </a:r>
            <a:r>
              <a:rPr lang="en-US"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Instruccion individual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Cooperative learning &amp; Partnerships/</a:t>
            </a:r>
            <a:r>
              <a:rPr lang="en-US"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Aprendizaje en grupos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Student-centered lessons</a:t>
            </a:r>
            <a:r>
              <a:rPr lang="en-US" sz="2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Lecciones que influyen la participación de los estudiantes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Community of Learners/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Formación de grupos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a.  Respect/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respeto</a:t>
            </a: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b.  Sharing Ideas/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compartir ideas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c.  Being open to others’ perspectives/ideas/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respetar las ideas de otros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ct val="59999"/>
              <a:buFont typeface="Noto Symbol"/>
              <a:buChar char="❧"/>
            </a:pPr>
            <a:r>
              <a:rPr lang="en-US" sz="2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Technology/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Tecnología 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28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</a:pPr>
            <a:endParaRPr sz="28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marR="0" lvl="0" indent="-26162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</a:pPr>
            <a:endParaRPr sz="28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8" name="Shape 118" descr="MCj04404240000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34200" y="5351462"/>
            <a:ext cx="1827211" cy="15065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 idx="4294967295"/>
          </p:nvPr>
        </p:nvSpPr>
        <p:spPr>
          <a:xfrm>
            <a:off x="0" y="609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1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Times New Roman"/>
              <a:buNone/>
            </a:pPr>
            <a:r>
              <a:rPr lang="en-US" sz="4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Grading/ </a:t>
            </a:r>
            <a:r>
              <a:rPr lang="en-US" sz="48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Calificaciones</a:t>
            </a:r>
            <a:r>
              <a:rPr lang="en-US" sz="4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48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en-US" sz="48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4294967295"/>
          </p:nvPr>
        </p:nvSpPr>
        <p:spPr>
          <a:xfrm>
            <a:off x="405049" y="1447800"/>
            <a:ext cx="7976999" cy="4881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273050" marR="0" lvl="0" indent="-26035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24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4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*Class Participation and Preparedness- 25%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Participación y preparación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4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*Homework-10%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4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Tarea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4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*Tests and Projects-35%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4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Exámenes y proyectos 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4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*Quizzes-30%</a:t>
            </a:r>
          </a:p>
          <a:p>
            <a:pPr marL="273050" marR="0" lvl="0" indent="-2603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Noto Symbol"/>
              <a:buNone/>
            </a:pPr>
            <a:r>
              <a:rPr lang="en-US" sz="2400" b="0" i="0" u="none" strike="noStrike" cap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Pruebas</a:t>
            </a:r>
          </a:p>
          <a:p>
            <a:pPr marL="273050" marR="0" lvl="0" indent="-260350" algn="ctr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24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ctr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24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marR="0" lvl="0" indent="-260350" algn="ctr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Noto Symbol"/>
              <a:buNone/>
            </a:pPr>
            <a:endParaRPr sz="24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4320" marR="0" lvl="0" indent="-26162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ct val="59999"/>
              <a:buFont typeface="Noto Symbol"/>
              <a:buNone/>
            </a:pPr>
            <a:endParaRPr sz="2400" b="0" i="0" u="none" strike="noStrike" cap="non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6" name="Shape 126" descr="MCj02512650000[1]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38800" y="2133600"/>
            <a:ext cx="2895600" cy="284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lemental">
  <a:themeElements>
    <a:clrScheme name="Elemental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605</Words>
  <Application>Microsoft Office PowerPoint</Application>
  <PresentationFormat>On-screen Show (4:3)</PresentationFormat>
  <Paragraphs>143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Noto Symbol</vt:lpstr>
      <vt:lpstr>Corsiva</vt:lpstr>
      <vt:lpstr>Times New Roman</vt:lpstr>
      <vt:lpstr>Elemental</vt:lpstr>
      <vt:lpstr> Hackensack Middle School SPANISH DEPARTMENT  ¡Bienvenidos Padres!</vt:lpstr>
      <vt:lpstr> Why is it important to learn Spanish?? Es importante aprender español porque…</vt:lpstr>
      <vt:lpstr>Textbooks/ Libros</vt:lpstr>
      <vt:lpstr>5th Grade Curriculum Temas del 5to grado</vt:lpstr>
      <vt:lpstr> 6th Grade Curriculum Temas del 6to grado</vt:lpstr>
      <vt:lpstr>7th Grade Curriculum Temas del  7mo grado</vt:lpstr>
      <vt:lpstr>8th Grade Curriculum Temas del 8vo grado</vt:lpstr>
      <vt:lpstr>Classroom Techniques Maneras de enseñar </vt:lpstr>
      <vt:lpstr>Grading/ Calificaciones </vt:lpstr>
      <vt:lpstr>Check system Sistema con marcas</vt:lpstr>
      <vt:lpstr>What Can You Do? Lo que usted puede hacer…</vt:lpstr>
      <vt:lpstr>Miscellaneous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Hackensack Middle School SPANISH DEPARTMENT  ¡Bienvenidos Padres!</dc:title>
  <dc:creator>HMSGuest HMS Login</dc:creator>
  <cp:lastModifiedBy>Admin</cp:lastModifiedBy>
  <cp:revision>1</cp:revision>
  <dcterms:modified xsi:type="dcterms:W3CDTF">2016-09-30T18:26:17Z</dcterms:modified>
</cp:coreProperties>
</file>